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86" r:id="rId3"/>
    <p:sldId id="268" r:id="rId4"/>
    <p:sldId id="269" r:id="rId5"/>
    <p:sldId id="274" r:id="rId6"/>
    <p:sldId id="276" r:id="rId7"/>
    <p:sldId id="277" r:id="rId8"/>
    <p:sldId id="278" r:id="rId9"/>
    <p:sldId id="279" r:id="rId10"/>
    <p:sldId id="280" r:id="rId11"/>
    <p:sldId id="282" r:id="rId12"/>
    <p:sldId id="270" r:id="rId13"/>
    <p:sldId id="281" r:id="rId14"/>
    <p:sldId id="271" r:id="rId15"/>
    <p:sldId id="272" r:id="rId16"/>
    <p:sldId id="285" r:id="rId17"/>
    <p:sldId id="283" r:id="rId18"/>
    <p:sldId id="284" r:id="rId19"/>
    <p:sldId id="273" r:id="rId2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AC8E8-1B5E-44E2-A7B3-3F2264DC62BD}" v="18" dt="2020-04-26T14:58:46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4"/>
    <p:restoredTop sz="94674"/>
  </p:normalViewPr>
  <p:slideViewPr>
    <p:cSldViewPr snapToGrid="0" snapToObjects="1" showGuides="1">
      <p:cViewPr varScale="1">
        <p:scale>
          <a:sx n="68" d="100"/>
          <a:sy n="68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Fernando Acosta Pelaez" userId="00f40bdf-80fe-4122-929e-a604880560d4" providerId="ADAL" clId="{469AC8E8-1B5E-44E2-A7B3-3F2264DC62BD}"/>
    <pc:docChg chg="undo custSel addSld delSld modSld">
      <pc:chgData name="Diego Fernando Acosta Pelaez" userId="00f40bdf-80fe-4122-929e-a604880560d4" providerId="ADAL" clId="{469AC8E8-1B5E-44E2-A7B3-3F2264DC62BD}" dt="2020-04-26T15:01:47.853" v="1253" actId="1037"/>
      <pc:docMkLst>
        <pc:docMk/>
      </pc:docMkLst>
      <pc:sldChg chg="delSp modSp mod">
        <pc:chgData name="Diego Fernando Acosta Pelaez" userId="00f40bdf-80fe-4122-929e-a604880560d4" providerId="ADAL" clId="{469AC8E8-1B5E-44E2-A7B3-3F2264DC62BD}" dt="2020-04-26T14:46:44" v="471" actId="1076"/>
        <pc:sldMkLst>
          <pc:docMk/>
          <pc:sldMk cId="4015757617" sldId="270"/>
        </pc:sldMkLst>
        <pc:spChg chg="mod">
          <ac:chgData name="Diego Fernando Acosta Pelaez" userId="00f40bdf-80fe-4122-929e-a604880560d4" providerId="ADAL" clId="{469AC8E8-1B5E-44E2-A7B3-3F2264DC62BD}" dt="2020-04-26T14:46:23.468" v="468" actId="1076"/>
          <ac:spMkLst>
            <pc:docMk/>
            <pc:sldMk cId="4015757617" sldId="270"/>
            <ac:spMk id="11" creationId="{951FFD40-1474-46E2-8F9E-DD8C3B1A7607}"/>
          </ac:spMkLst>
        </pc:spChg>
        <pc:spChg chg="mod">
          <ac:chgData name="Diego Fernando Acosta Pelaez" userId="00f40bdf-80fe-4122-929e-a604880560d4" providerId="ADAL" clId="{469AC8E8-1B5E-44E2-A7B3-3F2264DC62BD}" dt="2020-04-26T14:46:44" v="471" actId="1076"/>
          <ac:spMkLst>
            <pc:docMk/>
            <pc:sldMk cId="4015757617" sldId="270"/>
            <ac:spMk id="13" creationId="{8A963E35-2234-4421-ABA2-A71FB5F0BA95}"/>
          </ac:spMkLst>
        </pc:spChg>
        <pc:spChg chg="del mod">
          <ac:chgData name="Diego Fernando Acosta Pelaez" userId="00f40bdf-80fe-4122-929e-a604880560d4" providerId="ADAL" clId="{469AC8E8-1B5E-44E2-A7B3-3F2264DC62BD}" dt="2020-04-26T14:46:38.741" v="470" actId="478"/>
          <ac:spMkLst>
            <pc:docMk/>
            <pc:sldMk cId="4015757617" sldId="270"/>
            <ac:spMk id="16" creationId="{0C482526-BCE5-42C1-A919-15AF98456D36}"/>
          </ac:spMkLst>
        </pc:spChg>
      </pc:sldChg>
      <pc:sldChg chg="modSp mod">
        <pc:chgData name="Diego Fernando Acosta Pelaez" userId="00f40bdf-80fe-4122-929e-a604880560d4" providerId="ADAL" clId="{469AC8E8-1B5E-44E2-A7B3-3F2264DC62BD}" dt="2020-04-26T15:01:47.853" v="1253" actId="1037"/>
        <pc:sldMkLst>
          <pc:docMk/>
          <pc:sldMk cId="2341259017" sldId="271"/>
        </pc:sldMkLst>
        <pc:spChg chg="mod">
          <ac:chgData name="Diego Fernando Acosta Pelaez" userId="00f40bdf-80fe-4122-929e-a604880560d4" providerId="ADAL" clId="{469AC8E8-1B5E-44E2-A7B3-3F2264DC62BD}" dt="2020-04-26T15:01:47.853" v="1253" actId="1037"/>
          <ac:spMkLst>
            <pc:docMk/>
            <pc:sldMk cId="2341259017" sldId="271"/>
            <ac:spMk id="4" creationId="{B494FD73-132E-4D29-8639-8D22B700F20E}"/>
          </ac:spMkLst>
        </pc:spChg>
        <pc:spChg chg="mod">
          <ac:chgData name="Diego Fernando Acosta Pelaez" userId="00f40bdf-80fe-4122-929e-a604880560d4" providerId="ADAL" clId="{469AC8E8-1B5E-44E2-A7B3-3F2264DC62BD}" dt="2020-04-26T14:47:10.766" v="474" actId="113"/>
          <ac:spMkLst>
            <pc:docMk/>
            <pc:sldMk cId="2341259017" sldId="271"/>
            <ac:spMk id="24" creationId="{0DB6A8C7-E0F2-4342-9B88-6389574129BF}"/>
          </ac:spMkLst>
        </pc:spChg>
        <pc:grpChg chg="mod">
          <ac:chgData name="Diego Fernando Acosta Pelaez" userId="00f40bdf-80fe-4122-929e-a604880560d4" providerId="ADAL" clId="{469AC8E8-1B5E-44E2-A7B3-3F2264DC62BD}" dt="2020-04-26T14:47:16.920" v="475" actId="1076"/>
          <ac:grpSpMkLst>
            <pc:docMk/>
            <pc:sldMk cId="2341259017" sldId="271"/>
            <ac:grpSpMk id="3" creationId="{36A175F7-2A3F-4328-A225-4C1A84138387}"/>
          </ac:grpSpMkLst>
        </pc:grpChg>
      </pc:sldChg>
      <pc:sldChg chg="modSp mod">
        <pc:chgData name="Diego Fernando Acosta Pelaez" userId="00f40bdf-80fe-4122-929e-a604880560d4" providerId="ADAL" clId="{469AC8E8-1B5E-44E2-A7B3-3F2264DC62BD}" dt="2020-04-26T15:01:39.902" v="1249" actId="122"/>
        <pc:sldMkLst>
          <pc:docMk/>
          <pc:sldMk cId="278148601" sldId="272"/>
        </pc:sldMkLst>
        <pc:spChg chg="mod">
          <ac:chgData name="Diego Fernando Acosta Pelaez" userId="00f40bdf-80fe-4122-929e-a604880560d4" providerId="ADAL" clId="{469AC8E8-1B5E-44E2-A7B3-3F2264DC62BD}" dt="2020-04-26T15:01:39.902" v="1249" actId="122"/>
          <ac:spMkLst>
            <pc:docMk/>
            <pc:sldMk cId="278148601" sldId="272"/>
            <ac:spMk id="4" creationId="{DBEF7E1D-1EE2-4FA3-A577-5E553098D517}"/>
          </ac:spMkLst>
        </pc:spChg>
        <pc:spChg chg="mod">
          <ac:chgData name="Diego Fernando Acosta Pelaez" userId="00f40bdf-80fe-4122-929e-a604880560d4" providerId="ADAL" clId="{469AC8E8-1B5E-44E2-A7B3-3F2264DC62BD}" dt="2020-04-26T14:49:02.076" v="513" actId="1076"/>
          <ac:spMkLst>
            <pc:docMk/>
            <pc:sldMk cId="278148601" sldId="272"/>
            <ac:spMk id="9" creationId="{CD982B39-3277-4B13-9752-03EE5BBF5C04}"/>
          </ac:spMkLst>
        </pc:spChg>
        <pc:spChg chg="mod">
          <ac:chgData name="Diego Fernando Acosta Pelaez" userId="00f40bdf-80fe-4122-929e-a604880560d4" providerId="ADAL" clId="{469AC8E8-1B5E-44E2-A7B3-3F2264DC62BD}" dt="2020-04-26T14:50:21.479" v="597" actId="1076"/>
          <ac:spMkLst>
            <pc:docMk/>
            <pc:sldMk cId="278148601" sldId="272"/>
            <ac:spMk id="19" creationId="{D9AEA88C-AEE5-407B-8B58-86CF11485455}"/>
          </ac:spMkLst>
        </pc:spChg>
        <pc:grpChg chg="mod">
          <ac:chgData name="Diego Fernando Acosta Pelaez" userId="00f40bdf-80fe-4122-929e-a604880560d4" providerId="ADAL" clId="{469AC8E8-1B5E-44E2-A7B3-3F2264DC62BD}" dt="2020-04-26T14:49:05.154" v="514" actId="1076"/>
          <ac:grpSpMkLst>
            <pc:docMk/>
            <pc:sldMk cId="278148601" sldId="272"/>
            <ac:grpSpMk id="3" creationId="{36A175F7-2A3F-4328-A225-4C1A84138387}"/>
          </ac:grpSpMkLst>
        </pc:grpChg>
      </pc:sldChg>
      <pc:sldChg chg="addSp delSp modSp mod">
        <pc:chgData name="Diego Fernando Acosta Pelaez" userId="00f40bdf-80fe-4122-929e-a604880560d4" providerId="ADAL" clId="{469AC8E8-1B5E-44E2-A7B3-3F2264DC62BD}" dt="2020-04-26T15:01:03.389" v="1245" actId="20577"/>
        <pc:sldMkLst>
          <pc:docMk/>
          <pc:sldMk cId="1338590211" sldId="273"/>
        </pc:sldMkLst>
        <pc:spChg chg="del">
          <ac:chgData name="Diego Fernando Acosta Pelaez" userId="00f40bdf-80fe-4122-929e-a604880560d4" providerId="ADAL" clId="{469AC8E8-1B5E-44E2-A7B3-3F2264DC62BD}" dt="2020-04-26T14:58:24.181" v="965" actId="478"/>
          <ac:spMkLst>
            <pc:docMk/>
            <pc:sldMk cId="1338590211" sldId="273"/>
            <ac:spMk id="9" creationId="{520737B9-DF2D-4ACA-9E8A-5F87BBE7DD07}"/>
          </ac:spMkLst>
        </pc:spChg>
        <pc:spChg chg="add mod">
          <ac:chgData name="Diego Fernando Acosta Pelaez" userId="00f40bdf-80fe-4122-929e-a604880560d4" providerId="ADAL" clId="{469AC8E8-1B5E-44E2-A7B3-3F2264DC62BD}" dt="2020-04-26T15:01:03.389" v="1245" actId="20577"/>
          <ac:spMkLst>
            <pc:docMk/>
            <pc:sldMk cId="1338590211" sldId="273"/>
            <ac:spMk id="10" creationId="{04B226A1-E9BE-4EF4-ADED-BC51C6C11709}"/>
          </ac:spMkLst>
        </pc:spChg>
        <pc:spChg chg="mod">
          <ac:chgData name="Diego Fernando Acosta Pelaez" userId="00f40bdf-80fe-4122-929e-a604880560d4" providerId="ADAL" clId="{469AC8E8-1B5E-44E2-A7B3-3F2264DC62BD}" dt="2020-04-26T14:58:16.689" v="964" actId="20577"/>
          <ac:spMkLst>
            <pc:docMk/>
            <pc:sldMk cId="1338590211" sldId="273"/>
            <ac:spMk id="15" creationId="{B424DDCE-7A57-4FD2-9F4F-D51AB66B16C1}"/>
          </ac:spMkLst>
        </pc:spChg>
      </pc:sldChg>
      <pc:sldChg chg="modSp mod">
        <pc:chgData name="Diego Fernando Acosta Pelaez" userId="00f40bdf-80fe-4122-929e-a604880560d4" providerId="ADAL" clId="{469AC8E8-1B5E-44E2-A7B3-3F2264DC62BD}" dt="2020-04-26T14:41:15.668" v="197" actId="6549"/>
        <pc:sldMkLst>
          <pc:docMk/>
          <pc:sldMk cId="481874111" sldId="274"/>
        </pc:sldMkLst>
        <pc:spChg chg="mod">
          <ac:chgData name="Diego Fernando Acosta Pelaez" userId="00f40bdf-80fe-4122-929e-a604880560d4" providerId="ADAL" clId="{469AC8E8-1B5E-44E2-A7B3-3F2264DC62BD}" dt="2020-04-26T14:41:15.668" v="197" actId="6549"/>
          <ac:spMkLst>
            <pc:docMk/>
            <pc:sldMk cId="481874111" sldId="274"/>
            <ac:spMk id="3" creationId="{CDAEADA4-683D-4194-8520-35CCC72133CF}"/>
          </ac:spMkLst>
        </pc:spChg>
      </pc:sldChg>
      <pc:sldChg chg="del">
        <pc:chgData name="Diego Fernando Acosta Pelaez" userId="00f40bdf-80fe-4122-929e-a604880560d4" providerId="ADAL" clId="{469AC8E8-1B5E-44E2-A7B3-3F2264DC62BD}" dt="2020-04-06T22:09:45.577" v="0" actId="47"/>
        <pc:sldMkLst>
          <pc:docMk/>
          <pc:sldMk cId="3399830550" sldId="275"/>
        </pc:sldMkLst>
      </pc:sldChg>
      <pc:sldChg chg="modSp mod">
        <pc:chgData name="Diego Fernando Acosta Pelaez" userId="00f40bdf-80fe-4122-929e-a604880560d4" providerId="ADAL" clId="{469AC8E8-1B5E-44E2-A7B3-3F2264DC62BD}" dt="2020-04-26T14:44:56.376" v="375" actId="20577"/>
        <pc:sldMkLst>
          <pc:docMk/>
          <pc:sldMk cId="1932647319" sldId="281"/>
        </pc:sldMkLst>
        <pc:spChg chg="mod">
          <ac:chgData name="Diego Fernando Acosta Pelaez" userId="00f40bdf-80fe-4122-929e-a604880560d4" providerId="ADAL" clId="{469AC8E8-1B5E-44E2-A7B3-3F2264DC62BD}" dt="2020-04-26T14:44:13.006" v="312" actId="14100"/>
          <ac:spMkLst>
            <pc:docMk/>
            <pc:sldMk cId="1932647319" sldId="281"/>
            <ac:spMk id="14" creationId="{81E0DB03-66AB-4973-AD8E-A6381CE8BA64}"/>
          </ac:spMkLst>
        </pc:spChg>
        <pc:spChg chg="mod">
          <ac:chgData name="Diego Fernando Acosta Pelaez" userId="00f40bdf-80fe-4122-929e-a604880560d4" providerId="ADAL" clId="{469AC8E8-1B5E-44E2-A7B3-3F2264DC62BD}" dt="2020-04-26T14:44:56.376" v="375" actId="20577"/>
          <ac:spMkLst>
            <pc:docMk/>
            <pc:sldMk cId="1932647319" sldId="281"/>
            <ac:spMk id="16" creationId="{0C482526-BCE5-42C1-A919-15AF98456D36}"/>
          </ac:spMkLst>
        </pc:spChg>
      </pc:sldChg>
      <pc:sldChg chg="modSp mod">
        <pc:chgData name="Diego Fernando Acosta Pelaez" userId="00f40bdf-80fe-4122-929e-a604880560d4" providerId="ADAL" clId="{469AC8E8-1B5E-44E2-A7B3-3F2264DC62BD}" dt="2020-04-26T14:43:34.468" v="298" actId="20577"/>
        <pc:sldMkLst>
          <pc:docMk/>
          <pc:sldMk cId="4040188701" sldId="282"/>
        </pc:sldMkLst>
        <pc:spChg chg="mod">
          <ac:chgData name="Diego Fernando Acosta Pelaez" userId="00f40bdf-80fe-4122-929e-a604880560d4" providerId="ADAL" clId="{469AC8E8-1B5E-44E2-A7B3-3F2264DC62BD}" dt="2020-04-26T14:43:34.468" v="298" actId="20577"/>
          <ac:spMkLst>
            <pc:docMk/>
            <pc:sldMk cId="4040188701" sldId="282"/>
            <ac:spMk id="3" creationId="{CDAEADA4-683D-4194-8520-35CCC72133CF}"/>
          </ac:spMkLst>
        </pc:spChg>
      </pc:sldChg>
      <pc:sldChg chg="addSp modSp mod">
        <pc:chgData name="Diego Fernando Acosta Pelaez" userId="00f40bdf-80fe-4122-929e-a604880560d4" providerId="ADAL" clId="{469AC8E8-1B5E-44E2-A7B3-3F2264DC62BD}" dt="2020-04-26T15:01:17.871" v="1246" actId="113"/>
        <pc:sldMkLst>
          <pc:docMk/>
          <pc:sldMk cId="1135271528" sldId="283"/>
        </pc:sldMkLst>
        <pc:spChg chg="mod">
          <ac:chgData name="Diego Fernando Acosta Pelaez" userId="00f40bdf-80fe-4122-929e-a604880560d4" providerId="ADAL" clId="{469AC8E8-1B5E-44E2-A7B3-3F2264DC62BD}" dt="2020-04-26T14:54:04.382" v="840" actId="14100"/>
          <ac:spMkLst>
            <pc:docMk/>
            <pc:sldMk cId="1135271528" sldId="283"/>
            <ac:spMk id="15" creationId="{B8715311-7EB3-4C5F-AE5F-0078BD4DE440}"/>
          </ac:spMkLst>
        </pc:spChg>
        <pc:spChg chg="mod">
          <ac:chgData name="Diego Fernando Acosta Pelaez" userId="00f40bdf-80fe-4122-929e-a604880560d4" providerId="ADAL" clId="{469AC8E8-1B5E-44E2-A7B3-3F2264DC62BD}" dt="2020-04-26T14:54:07.612" v="841" actId="14100"/>
          <ac:spMkLst>
            <pc:docMk/>
            <pc:sldMk cId="1135271528" sldId="283"/>
            <ac:spMk id="16" creationId="{A44DC8B2-EBF8-4F9C-A837-A63BB2EE4BCB}"/>
          </ac:spMkLst>
        </pc:spChg>
        <pc:spChg chg="mod">
          <ac:chgData name="Diego Fernando Acosta Pelaez" userId="00f40bdf-80fe-4122-929e-a604880560d4" providerId="ADAL" clId="{469AC8E8-1B5E-44E2-A7B3-3F2264DC62BD}" dt="2020-04-26T14:54:12.161" v="842" actId="14100"/>
          <ac:spMkLst>
            <pc:docMk/>
            <pc:sldMk cId="1135271528" sldId="283"/>
            <ac:spMk id="17" creationId="{66CF74A5-9C8B-492D-9ADD-AF127919BDBF}"/>
          </ac:spMkLst>
        </pc:spChg>
        <pc:spChg chg="add mod">
          <ac:chgData name="Diego Fernando Acosta Pelaez" userId="00f40bdf-80fe-4122-929e-a604880560d4" providerId="ADAL" clId="{469AC8E8-1B5E-44E2-A7B3-3F2264DC62BD}" dt="2020-04-26T15:01:17.871" v="1246" actId="113"/>
          <ac:spMkLst>
            <pc:docMk/>
            <pc:sldMk cId="1135271528" sldId="283"/>
            <ac:spMk id="19" creationId="{86A0FEFB-790A-4FF6-89FF-7ABCB61B4283}"/>
          </ac:spMkLst>
        </pc:spChg>
        <pc:cxnChg chg="add mod">
          <ac:chgData name="Diego Fernando Acosta Pelaez" userId="00f40bdf-80fe-4122-929e-a604880560d4" providerId="ADAL" clId="{469AC8E8-1B5E-44E2-A7B3-3F2264DC62BD}" dt="2020-04-26T14:55:31.476" v="939" actId="208"/>
          <ac:cxnSpMkLst>
            <pc:docMk/>
            <pc:sldMk cId="1135271528" sldId="283"/>
            <ac:cxnSpMk id="5" creationId="{782DD2D3-36DC-4204-83DF-080F47C88C58}"/>
          </ac:cxnSpMkLst>
        </pc:cxnChg>
      </pc:sldChg>
      <pc:sldChg chg="modSp mod">
        <pc:chgData name="Diego Fernando Acosta Pelaez" userId="00f40bdf-80fe-4122-929e-a604880560d4" providerId="ADAL" clId="{469AC8E8-1B5E-44E2-A7B3-3F2264DC62BD}" dt="2020-04-26T14:57:57.794" v="956" actId="20577"/>
        <pc:sldMkLst>
          <pc:docMk/>
          <pc:sldMk cId="2136586001" sldId="284"/>
        </pc:sldMkLst>
        <pc:spChg chg="mod">
          <ac:chgData name="Diego Fernando Acosta Pelaez" userId="00f40bdf-80fe-4122-929e-a604880560d4" providerId="ADAL" clId="{469AC8E8-1B5E-44E2-A7B3-3F2264DC62BD}" dt="2020-04-26T14:56:56.529" v="945" actId="113"/>
          <ac:spMkLst>
            <pc:docMk/>
            <pc:sldMk cId="2136586001" sldId="284"/>
            <ac:spMk id="4" creationId="{FFC94615-BD9B-41BE-AC69-F7C2C2EBFD74}"/>
          </ac:spMkLst>
        </pc:spChg>
        <pc:spChg chg="mod">
          <ac:chgData name="Diego Fernando Acosta Pelaez" userId="00f40bdf-80fe-4122-929e-a604880560d4" providerId="ADAL" clId="{469AC8E8-1B5E-44E2-A7B3-3F2264DC62BD}" dt="2020-04-26T14:57:57.794" v="956" actId="20577"/>
          <ac:spMkLst>
            <pc:docMk/>
            <pc:sldMk cId="2136586001" sldId="284"/>
            <ac:spMk id="9" creationId="{520737B9-DF2D-4ACA-9E8A-5F87BBE7DD07}"/>
          </ac:spMkLst>
        </pc:spChg>
        <pc:grpChg chg="mod">
          <ac:chgData name="Diego Fernando Acosta Pelaez" userId="00f40bdf-80fe-4122-929e-a604880560d4" providerId="ADAL" clId="{469AC8E8-1B5E-44E2-A7B3-3F2264DC62BD}" dt="2020-04-26T14:57:44.164" v="951" actId="1076"/>
          <ac:grpSpMkLst>
            <pc:docMk/>
            <pc:sldMk cId="2136586001" sldId="284"/>
            <ac:grpSpMk id="3" creationId="{36A175F7-2A3F-4328-A225-4C1A84138387}"/>
          </ac:grpSpMkLst>
        </pc:grpChg>
      </pc:sldChg>
      <pc:sldChg chg="modSp mod">
        <pc:chgData name="Diego Fernando Acosta Pelaez" userId="00f40bdf-80fe-4122-929e-a604880560d4" providerId="ADAL" clId="{469AC8E8-1B5E-44E2-A7B3-3F2264DC62BD}" dt="2020-04-06T22:11:33.361" v="60" actId="20577"/>
        <pc:sldMkLst>
          <pc:docMk/>
          <pc:sldMk cId="1814789377" sldId="285"/>
        </pc:sldMkLst>
        <pc:spChg chg="mod">
          <ac:chgData name="Diego Fernando Acosta Pelaez" userId="00f40bdf-80fe-4122-929e-a604880560d4" providerId="ADAL" clId="{469AC8E8-1B5E-44E2-A7B3-3F2264DC62BD}" dt="2020-04-06T22:11:33.361" v="60" actId="20577"/>
          <ac:spMkLst>
            <pc:docMk/>
            <pc:sldMk cId="1814789377" sldId="285"/>
            <ac:spMk id="12" creationId="{8FB55114-61A2-4F35-BC2A-2F0D518C3BFC}"/>
          </ac:spMkLst>
        </pc:spChg>
      </pc:sldChg>
      <pc:sldChg chg="addSp delSp modSp add mod">
        <pc:chgData name="Diego Fernando Acosta Pelaez" userId="00f40bdf-80fe-4122-929e-a604880560d4" providerId="ADAL" clId="{469AC8E8-1B5E-44E2-A7B3-3F2264DC62BD}" dt="2020-04-21T21:46:12.483" v="145" actId="208"/>
        <pc:sldMkLst>
          <pc:docMk/>
          <pc:sldMk cId="603059057" sldId="286"/>
        </pc:sldMkLst>
        <pc:spChg chg="mod">
          <ac:chgData name="Diego Fernando Acosta Pelaez" userId="00f40bdf-80fe-4122-929e-a604880560d4" providerId="ADAL" clId="{469AC8E8-1B5E-44E2-A7B3-3F2264DC62BD}" dt="2020-04-21T21:45:58.009" v="142" actId="20577"/>
          <ac:spMkLst>
            <pc:docMk/>
            <pc:sldMk cId="603059057" sldId="286"/>
            <ac:spMk id="2" creationId="{CE0A3CFF-A400-4FD8-B518-59D3549BC12D}"/>
          </ac:spMkLst>
        </pc:spChg>
        <pc:spChg chg="del">
          <ac:chgData name="Diego Fernando Acosta Pelaez" userId="00f40bdf-80fe-4122-929e-a604880560d4" providerId="ADAL" clId="{469AC8E8-1B5E-44E2-A7B3-3F2264DC62BD}" dt="2020-04-21T21:44:53.959" v="85" actId="478"/>
          <ac:spMkLst>
            <pc:docMk/>
            <pc:sldMk cId="603059057" sldId="286"/>
            <ac:spMk id="3" creationId="{D57C54C2-50E5-4EF4-BFA3-D00AAB2FBDAE}"/>
          </ac:spMkLst>
        </pc:spChg>
        <pc:spChg chg="add mod">
          <ac:chgData name="Diego Fernando Acosta Pelaez" userId="00f40bdf-80fe-4122-929e-a604880560d4" providerId="ADAL" clId="{469AC8E8-1B5E-44E2-A7B3-3F2264DC62BD}" dt="2020-04-21T21:46:12.483" v="145" actId="208"/>
          <ac:spMkLst>
            <pc:docMk/>
            <pc:sldMk cId="603059057" sldId="286"/>
            <ac:spMk id="4" creationId="{A8CC9DD4-EFBB-48BB-BECC-6099741D6DB2}"/>
          </ac:spMkLst>
        </pc:spChg>
        <pc:picChg chg="add mod">
          <ac:chgData name="Diego Fernando Acosta Pelaez" userId="00f40bdf-80fe-4122-929e-a604880560d4" providerId="ADAL" clId="{469AC8E8-1B5E-44E2-A7B3-3F2264DC62BD}" dt="2020-04-21T21:46:03.318" v="144" actId="1035"/>
          <ac:picMkLst>
            <pc:docMk/>
            <pc:sldMk cId="603059057" sldId="286"/>
            <ac:picMk id="1026" creationId="{A22BCE55-FAF6-4C69-988B-5E1BD278B1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3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4794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602279"/>
            <a:ext cx="9144000" cy="4689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364-5237-6B44-A836-2A7586D0ECDB}" type="datetimeFigureOut">
              <a:rPr lang="es-ES_tradnl" smtClean="0"/>
              <a:t>26/04/2020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C22-8713-A441-B334-53EF4473DB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122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3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8044" y="365125"/>
            <a:ext cx="6601216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668044" y="1825625"/>
            <a:ext cx="8685756" cy="4236972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364-5237-6B44-A836-2A7586D0ECDB}" type="datetimeFigureOut">
              <a:rPr lang="es-ES_tradnl" smtClean="0"/>
              <a:t>26/04/2020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C22-8713-A441-B334-53EF4473DB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224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321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352811"/>
            <a:ext cx="2628900" cy="4684734"/>
          </a:xfrm>
        </p:spPr>
        <p:txBody>
          <a:bodyPr vert="eaVert"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642992" y="365125"/>
            <a:ext cx="5929508" cy="5672420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364-5237-6B44-A836-2A7586D0ECDB}" type="datetimeFigureOut">
              <a:rPr lang="es-ES_tradnl" smtClean="0"/>
              <a:t>26/04/2020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C22-8713-A441-B334-53EF4473DB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245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7" cy="68587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44339" cy="7787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79112"/>
            <a:ext cx="10515600" cy="363254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364-5237-6B44-A836-2A7586D0ECDB}" type="datetimeFigureOut">
              <a:rPr lang="es-ES_tradnl" smtClean="0"/>
              <a:t>26/04/2020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C22-8713-A441-B334-53EF4473DB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528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7" cy="68587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979112"/>
            <a:ext cx="10515600" cy="2079321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058433"/>
            <a:ext cx="10515600" cy="1553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364-5237-6B44-A836-2A7586D0ECDB}" type="datetimeFigureOut">
              <a:rPr lang="es-ES_tradnl" smtClean="0"/>
              <a:t>26/04/2020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C22-8713-A441-B334-53EF4473DB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766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7" cy="685871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029215"/>
            <a:ext cx="5181600" cy="358244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2029215"/>
            <a:ext cx="5181600" cy="358244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364-5237-6B44-A836-2A7586D0ECDB}" type="datetimeFigureOut">
              <a:rPr lang="es-ES_tradnl" smtClean="0"/>
              <a:t>26/04/2020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C22-8713-A441-B334-53EF4473DB71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44339" cy="7787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87326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7" cy="6858713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979112"/>
            <a:ext cx="5157787" cy="92679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906039"/>
            <a:ext cx="5157787" cy="2780777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979112"/>
            <a:ext cx="5183188" cy="92679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906039"/>
            <a:ext cx="5183188" cy="2780777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364-5237-6B44-A836-2A7586D0ECDB}" type="datetimeFigureOut">
              <a:rPr lang="es-ES_tradnl" smtClean="0"/>
              <a:t>26/04/2020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C22-8713-A441-B334-53EF4473DB71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44339" cy="7787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78124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7" cy="6858713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364-5237-6B44-A836-2A7586D0ECDB}" type="datetimeFigureOut">
              <a:rPr lang="es-ES_tradnl" smtClean="0"/>
              <a:t>26/04/2020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C22-8713-A441-B334-53EF4473DB71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44339" cy="7787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44976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321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364-5237-6B44-A836-2A7586D0ECDB}" type="datetimeFigureOut">
              <a:rPr lang="es-ES_tradnl" smtClean="0"/>
              <a:t>26/04/2020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C22-8713-A441-B334-53EF4473DB71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42992" y="365125"/>
            <a:ext cx="662626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90205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3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2992" y="457200"/>
            <a:ext cx="4083089" cy="1600200"/>
          </a:xfrm>
        </p:spPr>
        <p:txBody>
          <a:bodyPr anchor="b"/>
          <a:lstStyle>
            <a:lvl1pPr>
              <a:defRPr sz="3200" b="1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77414" y="1252603"/>
            <a:ext cx="4177974" cy="4772415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642992" y="2057399"/>
            <a:ext cx="4083089" cy="39676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364-5237-6B44-A836-2A7586D0ECDB}" type="datetimeFigureOut">
              <a:rPr lang="es-ES_tradnl" smtClean="0"/>
              <a:t>26/04/2020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C22-8713-A441-B334-53EF4473DB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898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03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2992" y="457200"/>
            <a:ext cx="4070563" cy="1600200"/>
          </a:xfrm>
        </p:spPr>
        <p:txBody>
          <a:bodyPr anchor="b"/>
          <a:lstStyle>
            <a:lvl1pPr>
              <a:defRPr sz="3200" b="1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7177414" y="1252603"/>
            <a:ext cx="4177974" cy="48099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642992" y="2057399"/>
            <a:ext cx="4070563" cy="400519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E364-5237-6B44-A836-2A7586D0ECDB}" type="datetimeFigureOut">
              <a:rPr lang="es-ES_tradnl" smtClean="0"/>
              <a:t>26/04/2020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F9C22-8713-A441-B334-53EF4473DB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606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E364-5237-6B44-A836-2A7586D0ECDB}" type="datetimeFigureOut">
              <a:rPr lang="es-ES_tradnl" smtClean="0"/>
              <a:t>26/04/2020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F9C22-8713-A441-B334-53EF4473DB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432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B0DD9-C1B7-4E84-83B7-38846476F0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Metodología Integral de Asociatividad-MIA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159F3A-BDA3-4626-AB96-C7722695F6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s-CO" dirty="0"/>
              <a:t>Propuesta Metodológica de Fomento, Formalización y Fortalecimiento de la asociatividad y la participación para Organizaciones Sociales, Comunitarias y Productivas Rurales-OSCPR y Población dispersa enmarcada en la política de Agricultura Campesina Familiar y Comunitaria-ACFC</a:t>
            </a:r>
          </a:p>
        </p:txBody>
      </p:sp>
    </p:spTree>
    <p:extLst>
      <p:ext uri="{BB962C8B-B14F-4D97-AF65-F5344CB8AC3E}">
        <p14:creationId xmlns:p14="http://schemas.microsoft.com/office/powerpoint/2010/main" val="268128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F3978A4-6893-4FCD-BDCC-AEAB488949F5}"/>
              </a:ext>
            </a:extLst>
          </p:cNvPr>
          <p:cNvGrpSpPr/>
          <p:nvPr/>
        </p:nvGrpSpPr>
        <p:grpSpPr>
          <a:xfrm>
            <a:off x="1161757" y="1643247"/>
            <a:ext cx="3813313" cy="4337104"/>
            <a:chOff x="1773744" y="1840173"/>
            <a:chExt cx="2170848" cy="320471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9708545-CB61-49B8-AF58-8EB0DC8B4CA4}"/>
                </a:ext>
              </a:extLst>
            </p:cNvPr>
            <p:cNvSpPr txBox="1"/>
            <p:nvPr/>
          </p:nvSpPr>
          <p:spPr>
            <a:xfrm>
              <a:off x="1773744" y="1840173"/>
              <a:ext cx="2170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FOMENTO</a:t>
              </a:r>
            </a:p>
          </p:txBody>
        </p:sp>
        <p:sp>
          <p:nvSpPr>
            <p:cNvPr id="15" name="Triángulo rectángulo 14">
              <a:extLst>
                <a:ext uri="{FF2B5EF4-FFF2-40B4-BE49-F238E27FC236}">
                  <a16:creationId xmlns:a16="http://schemas.microsoft.com/office/drawing/2014/main" id="{7815267D-E02E-4416-8DF0-85868251AD65}"/>
                </a:ext>
              </a:extLst>
            </p:cNvPr>
            <p:cNvSpPr/>
            <p:nvPr/>
          </p:nvSpPr>
          <p:spPr>
            <a:xfrm>
              <a:off x="2036661" y="2357489"/>
              <a:ext cx="1766714" cy="1325563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7" name="Triángulo rectángulo 16">
              <a:extLst>
                <a:ext uri="{FF2B5EF4-FFF2-40B4-BE49-F238E27FC236}">
                  <a16:creationId xmlns:a16="http://schemas.microsoft.com/office/drawing/2014/main" id="{5A2EA593-6507-4B09-B263-776C1B36DFDB}"/>
                </a:ext>
              </a:extLst>
            </p:cNvPr>
            <p:cNvSpPr/>
            <p:nvPr/>
          </p:nvSpPr>
          <p:spPr>
            <a:xfrm rot="16200000" flipH="1" flipV="1">
              <a:off x="2252997" y="3505452"/>
              <a:ext cx="1319128" cy="1759745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97CB5D3-1209-4800-A454-4E545FA7AF7B}"/>
                </a:ext>
              </a:extLst>
            </p:cNvPr>
            <p:cNvSpPr txBox="1"/>
            <p:nvPr/>
          </p:nvSpPr>
          <p:spPr>
            <a:xfrm>
              <a:off x="2007615" y="3295774"/>
              <a:ext cx="1219201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Promoción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B29125F-C9D5-4D88-A589-2364822FE5B8}"/>
                </a:ext>
              </a:extLst>
            </p:cNvPr>
            <p:cNvSpPr txBox="1"/>
            <p:nvPr/>
          </p:nvSpPr>
          <p:spPr>
            <a:xfrm>
              <a:off x="1999344" y="3707812"/>
              <a:ext cx="1772996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Sensibilización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DAEADA4-683D-4194-8520-35CCC72133CF}"/>
              </a:ext>
            </a:extLst>
          </p:cNvPr>
          <p:cNvSpPr txBox="1"/>
          <p:nvPr/>
        </p:nvSpPr>
        <p:spPr>
          <a:xfrm>
            <a:off x="5674543" y="2798480"/>
            <a:ext cx="5969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marL="0" indent="0" algn="just">
              <a:buNone/>
            </a:pPr>
            <a:r>
              <a:rPr lang="es-CO" dirty="0"/>
              <a:t>Resumen: </a:t>
            </a:r>
          </a:p>
          <a:p>
            <a:pPr algn="just"/>
            <a:r>
              <a:rPr lang="es-CO" dirty="0"/>
              <a:t>Una (1) Organización.</a:t>
            </a:r>
          </a:p>
          <a:p>
            <a:pPr algn="just"/>
            <a:r>
              <a:rPr lang="es-CO" dirty="0"/>
              <a:t>Actividad por demanda.</a:t>
            </a:r>
          </a:p>
          <a:p>
            <a:pPr algn="just"/>
            <a:r>
              <a:rPr lang="es-CO" dirty="0"/>
              <a:t>Solicitada: Entidades Territoriales, otras.</a:t>
            </a:r>
          </a:p>
          <a:p>
            <a:pPr algn="just"/>
            <a:r>
              <a:rPr lang="es-CO" dirty="0"/>
              <a:t>Convocada: Solicitante.</a:t>
            </a:r>
          </a:p>
          <a:p>
            <a:pPr algn="just"/>
            <a:r>
              <a:rPr lang="es-CO" dirty="0"/>
              <a:t>Costos: Solicitante. </a:t>
            </a:r>
          </a:p>
          <a:p>
            <a:pPr algn="just"/>
            <a:r>
              <a:rPr lang="es-CO" dirty="0"/>
              <a:t>Desarrollo: 1 o 2 sesiones (8 horas/Sesión).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70BB517-2584-467C-BAEA-B58AE033A517}"/>
              </a:ext>
            </a:extLst>
          </p:cNvPr>
          <p:cNvSpPr/>
          <p:nvPr/>
        </p:nvSpPr>
        <p:spPr>
          <a:xfrm>
            <a:off x="3175302" y="2165046"/>
            <a:ext cx="54841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/>
            <a:r>
              <a:rPr lang="es-CO" sz="2400" b="1" u="sng" dirty="0"/>
              <a:t>Estrategia</a:t>
            </a:r>
            <a:r>
              <a:rPr lang="es-CO" sz="2400" b="1" dirty="0"/>
              <a:t>:</a:t>
            </a:r>
            <a:r>
              <a:rPr lang="es-CO" sz="2400" b="1" dirty="0">
                <a:solidFill>
                  <a:srgbClr val="00B050"/>
                </a:solidFill>
              </a:rPr>
              <a:t> Mesas técnicas (2020): </a:t>
            </a:r>
          </a:p>
          <a:p>
            <a:pPr lvl="2" fontAlgn="base"/>
            <a:endParaRPr lang="es-CO" sz="2400" b="1" dirty="0">
              <a:solidFill>
                <a:srgbClr val="00B050"/>
              </a:solidFill>
            </a:endParaRPr>
          </a:p>
          <a:p>
            <a:pPr lvl="2" fontAlgn="base"/>
            <a:endParaRPr lang="es-CO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3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AEADA4-683D-4194-8520-35CCC72133CF}"/>
              </a:ext>
            </a:extLst>
          </p:cNvPr>
          <p:cNvSpPr txBox="1"/>
          <p:nvPr/>
        </p:nvSpPr>
        <p:spPr>
          <a:xfrm>
            <a:off x="4103167" y="2508113"/>
            <a:ext cx="5969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marL="0" indent="0" algn="just">
              <a:buNone/>
            </a:pPr>
            <a:r>
              <a:rPr lang="es-CO" dirty="0"/>
              <a:t>Resumen: 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/>
              <a:t>Estrategia para que las iniciativas de trabajo colaborativo o las OSCPR expresen la intención del compromiso de trabajo y la aceptación de las directrices de la Metodología Integral de Asociatividad-MIA.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B1DB25E-28DA-44B6-82B5-1A8EBD1C161A}"/>
              </a:ext>
            </a:extLst>
          </p:cNvPr>
          <p:cNvGrpSpPr/>
          <p:nvPr/>
        </p:nvGrpSpPr>
        <p:grpSpPr>
          <a:xfrm>
            <a:off x="655614" y="1903689"/>
            <a:ext cx="3813313" cy="2334750"/>
            <a:chOff x="655614" y="1903689"/>
            <a:chExt cx="3813313" cy="2334750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9708545-CB61-49B8-AF58-8EB0DC8B4CA4}"/>
                </a:ext>
              </a:extLst>
            </p:cNvPr>
            <p:cNvSpPr txBox="1"/>
            <p:nvPr/>
          </p:nvSpPr>
          <p:spPr>
            <a:xfrm>
              <a:off x="655614" y="1903689"/>
              <a:ext cx="3813313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COMPROMISO</a:t>
              </a:r>
            </a:p>
          </p:txBody>
        </p:sp>
        <p:sp>
          <p:nvSpPr>
            <p:cNvPr id="5" name="Diagrama de flujo: multidocumento 4">
              <a:extLst>
                <a:ext uri="{FF2B5EF4-FFF2-40B4-BE49-F238E27FC236}">
                  <a16:creationId xmlns:a16="http://schemas.microsoft.com/office/drawing/2014/main" id="{891695BC-3820-4DC5-8473-4C3D3F866505}"/>
                </a:ext>
              </a:extLst>
            </p:cNvPr>
            <p:cNvSpPr/>
            <p:nvPr/>
          </p:nvSpPr>
          <p:spPr>
            <a:xfrm>
              <a:off x="1819767" y="2798480"/>
              <a:ext cx="1069145" cy="1439959"/>
            </a:xfrm>
            <a:prstGeom prst="flowChartMultidocumen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DED7237-DF13-42CE-A161-CB4079660A0A}"/>
                </a:ext>
              </a:extLst>
            </p:cNvPr>
            <p:cNvSpPr txBox="1"/>
            <p:nvPr/>
          </p:nvSpPr>
          <p:spPr>
            <a:xfrm>
              <a:off x="1901656" y="3163276"/>
              <a:ext cx="5627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400" i="1" dirty="0">
                  <a:latin typeface="Arial Black" panose="020B0A040201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18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72F5830-A89F-43CF-BB7A-EF5F925644FD}"/>
              </a:ext>
            </a:extLst>
          </p:cNvPr>
          <p:cNvGrpSpPr/>
          <p:nvPr/>
        </p:nvGrpSpPr>
        <p:grpSpPr>
          <a:xfrm>
            <a:off x="224915" y="2302311"/>
            <a:ext cx="4674712" cy="2808409"/>
            <a:chOff x="224915" y="2302311"/>
            <a:chExt cx="4674712" cy="2808409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9F3978A4-6893-4FCD-BDCC-AEAB488949F5}"/>
                </a:ext>
              </a:extLst>
            </p:cNvPr>
            <p:cNvGrpSpPr/>
            <p:nvPr/>
          </p:nvGrpSpPr>
          <p:grpSpPr>
            <a:xfrm>
              <a:off x="224915" y="2302311"/>
              <a:ext cx="4674712" cy="2808409"/>
              <a:chOff x="3733895" y="2785083"/>
              <a:chExt cx="2365324" cy="1424662"/>
            </a:xfrm>
          </p:grpSpPr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DFE91E0-E7EC-49B3-BC6E-F4E9384E08A8}"/>
                  </a:ext>
                </a:extLst>
              </p:cNvPr>
              <p:cNvSpPr txBox="1"/>
              <p:nvPr/>
            </p:nvSpPr>
            <p:spPr>
              <a:xfrm>
                <a:off x="3733895" y="2785083"/>
                <a:ext cx="23653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400" dirty="0">
                    <a:latin typeface="Eras Demi ITC" panose="020B0805030504020804" pitchFamily="34" charset="0"/>
                  </a:rPr>
                  <a:t>FORMALIZACIÓN</a:t>
                </a:r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5FF44C5D-75CC-4C40-84E0-E8E440C02434}"/>
                  </a:ext>
                </a:extLst>
              </p:cNvPr>
              <p:cNvSpPr/>
              <p:nvPr/>
            </p:nvSpPr>
            <p:spPr>
              <a:xfrm>
                <a:off x="4359966" y="3152871"/>
                <a:ext cx="1113183" cy="1056874"/>
              </a:xfrm>
              <a:prstGeom prst="ellipse">
                <a:avLst/>
              </a:prstGeom>
              <a:solidFill>
                <a:srgbClr val="37FF9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Eras Demi ITC" panose="020B0805030504020804" pitchFamily="34" charset="0"/>
                </a:endParaRPr>
              </a:p>
            </p:txBody>
          </p:sp>
        </p:grpSp>
        <p:sp>
          <p:nvSpPr>
            <p:cNvPr id="23" name="Rectángulo: esquina doblada 22">
              <a:extLst>
                <a:ext uri="{FF2B5EF4-FFF2-40B4-BE49-F238E27FC236}">
                  <a16:creationId xmlns:a16="http://schemas.microsoft.com/office/drawing/2014/main" id="{AD52555D-B957-4FB5-AF16-67711C85C6FC}"/>
                </a:ext>
              </a:extLst>
            </p:cNvPr>
            <p:cNvSpPr/>
            <p:nvPr/>
          </p:nvSpPr>
          <p:spPr>
            <a:xfrm>
              <a:off x="2179881" y="3600023"/>
              <a:ext cx="742122" cy="910071"/>
            </a:xfrm>
            <a:prstGeom prst="foldedCorne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24CA99BC-CC02-47BB-82FF-C0DD3653F1A0}"/>
                </a:ext>
              </a:extLst>
            </p:cNvPr>
            <p:cNvCxnSpPr>
              <a:cxnSpLocks/>
            </p:cNvCxnSpPr>
            <p:nvPr/>
          </p:nvCxnSpPr>
          <p:spPr>
            <a:xfrm>
              <a:off x="2288688" y="3761532"/>
              <a:ext cx="449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BDF47EF7-7699-472F-86C9-94970F7F3CCA}"/>
                </a:ext>
              </a:extLst>
            </p:cNvPr>
            <p:cNvCxnSpPr>
              <a:cxnSpLocks/>
            </p:cNvCxnSpPr>
            <p:nvPr/>
          </p:nvCxnSpPr>
          <p:spPr>
            <a:xfrm>
              <a:off x="2282064" y="3900680"/>
              <a:ext cx="449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6586F82A-D55E-41EF-8E43-BE8E22D81545}"/>
                </a:ext>
              </a:extLst>
            </p:cNvPr>
            <p:cNvCxnSpPr>
              <a:cxnSpLocks/>
            </p:cNvCxnSpPr>
            <p:nvPr/>
          </p:nvCxnSpPr>
          <p:spPr>
            <a:xfrm>
              <a:off x="2282062" y="4033201"/>
              <a:ext cx="449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lecha: curvada hacia abajo 10">
            <a:extLst>
              <a:ext uri="{FF2B5EF4-FFF2-40B4-BE49-F238E27FC236}">
                <a16:creationId xmlns:a16="http://schemas.microsoft.com/office/drawing/2014/main" id="{951FFD40-1474-46E2-8F9E-DD8C3B1A7607}"/>
              </a:ext>
            </a:extLst>
          </p:cNvPr>
          <p:cNvSpPr/>
          <p:nvPr/>
        </p:nvSpPr>
        <p:spPr>
          <a:xfrm rot="10152569" flipH="1">
            <a:off x="2673373" y="5107002"/>
            <a:ext cx="1876539" cy="956823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A963E35-2234-4421-ABA2-A71FB5F0BA95}"/>
              </a:ext>
            </a:extLst>
          </p:cNvPr>
          <p:cNvSpPr txBox="1"/>
          <p:nvPr/>
        </p:nvSpPr>
        <p:spPr>
          <a:xfrm>
            <a:off x="5008434" y="2076044"/>
            <a:ext cx="56262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marL="0" indent="0">
              <a:buNone/>
            </a:pPr>
            <a:r>
              <a:rPr lang="es-CO" b="1" dirty="0"/>
              <a:t>Poblaciones:</a:t>
            </a:r>
          </a:p>
          <a:p>
            <a:r>
              <a:rPr lang="es-CO" dirty="0"/>
              <a:t>Iniciativas </a:t>
            </a:r>
            <a:r>
              <a:rPr lang="es-CO" u="sng" dirty="0"/>
              <a:t>Productivas</a:t>
            </a:r>
            <a:r>
              <a:rPr lang="es-CO" dirty="0"/>
              <a:t> por consolidar.</a:t>
            </a:r>
          </a:p>
          <a:p>
            <a:r>
              <a:rPr lang="es-CO" dirty="0"/>
              <a:t>OSCPR con enfoque Productivo y Potenciales PIDAR. </a:t>
            </a:r>
          </a:p>
          <a:p>
            <a:pPr marL="0" indent="0">
              <a:buNone/>
            </a:pPr>
            <a:r>
              <a:rPr lang="es-CO" b="1" dirty="0"/>
              <a:t>Estrategias:</a:t>
            </a:r>
          </a:p>
          <a:p>
            <a:r>
              <a:rPr lang="es-CO" dirty="0"/>
              <a:t>Aliados (articulación con otras entidades). </a:t>
            </a:r>
          </a:p>
          <a:p>
            <a:r>
              <a:rPr lang="es-CO" dirty="0"/>
              <a:t>DPA Central.</a:t>
            </a:r>
          </a:p>
          <a:p>
            <a:pPr marL="0" indent="0">
              <a:buNone/>
            </a:pPr>
            <a:r>
              <a:rPr lang="es-CO" dirty="0"/>
              <a:t>Nota: Sería parte del Fortalecimiento en el 2021.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1575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482526-BCE5-42C1-A919-15AF98456D36}"/>
              </a:ext>
            </a:extLst>
          </p:cNvPr>
          <p:cNvSpPr txBox="1"/>
          <p:nvPr/>
        </p:nvSpPr>
        <p:spPr>
          <a:xfrm>
            <a:off x="5952324" y="3115850"/>
            <a:ext cx="5659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Talleres Lúdicos: Herramienta “SOMOS”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Generalidades para la formalización.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Definición de Estatuto de conformación.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Reglamentos Internos.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Registro de la empresa asociativa (ESAL).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72F5830-A89F-43CF-BB7A-EF5F925644FD}"/>
              </a:ext>
            </a:extLst>
          </p:cNvPr>
          <p:cNvGrpSpPr/>
          <p:nvPr/>
        </p:nvGrpSpPr>
        <p:grpSpPr>
          <a:xfrm>
            <a:off x="394409" y="2092570"/>
            <a:ext cx="4674712" cy="3018149"/>
            <a:chOff x="394409" y="2092570"/>
            <a:chExt cx="4674712" cy="3018149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9F3978A4-6893-4FCD-BDCC-AEAB488949F5}"/>
                </a:ext>
              </a:extLst>
            </p:cNvPr>
            <p:cNvGrpSpPr/>
            <p:nvPr/>
          </p:nvGrpSpPr>
          <p:grpSpPr>
            <a:xfrm>
              <a:off x="394409" y="2092570"/>
              <a:ext cx="4674712" cy="3018149"/>
              <a:chOff x="3819656" y="2678685"/>
              <a:chExt cx="2365324" cy="1531060"/>
            </a:xfrm>
          </p:grpSpPr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DFE91E0-E7EC-49B3-BC6E-F4E9384E08A8}"/>
                  </a:ext>
                </a:extLst>
              </p:cNvPr>
              <p:cNvSpPr txBox="1"/>
              <p:nvPr/>
            </p:nvSpPr>
            <p:spPr>
              <a:xfrm>
                <a:off x="3819656" y="2678685"/>
                <a:ext cx="23653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400" dirty="0">
                    <a:latin typeface="Eras Demi ITC" panose="020B0805030504020804" pitchFamily="34" charset="0"/>
                  </a:rPr>
                  <a:t>FORMALIZACIÓN</a:t>
                </a:r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5FF44C5D-75CC-4C40-84E0-E8E440C02434}"/>
                  </a:ext>
                </a:extLst>
              </p:cNvPr>
              <p:cNvSpPr/>
              <p:nvPr/>
            </p:nvSpPr>
            <p:spPr>
              <a:xfrm>
                <a:off x="4359966" y="3152871"/>
                <a:ext cx="1113183" cy="1056874"/>
              </a:xfrm>
              <a:prstGeom prst="ellipse">
                <a:avLst/>
              </a:prstGeom>
              <a:solidFill>
                <a:srgbClr val="37FF9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Eras Demi ITC" panose="020B0805030504020804" pitchFamily="34" charset="0"/>
                </a:endParaRPr>
              </a:p>
            </p:txBody>
          </p:sp>
        </p:grpSp>
        <p:sp>
          <p:nvSpPr>
            <p:cNvPr id="23" name="Rectángulo: esquina doblada 22">
              <a:extLst>
                <a:ext uri="{FF2B5EF4-FFF2-40B4-BE49-F238E27FC236}">
                  <a16:creationId xmlns:a16="http://schemas.microsoft.com/office/drawing/2014/main" id="{AD52555D-B957-4FB5-AF16-67711C85C6FC}"/>
                </a:ext>
              </a:extLst>
            </p:cNvPr>
            <p:cNvSpPr/>
            <p:nvPr/>
          </p:nvSpPr>
          <p:spPr>
            <a:xfrm>
              <a:off x="2179881" y="3600023"/>
              <a:ext cx="742122" cy="910071"/>
            </a:xfrm>
            <a:prstGeom prst="foldedCorne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24CA99BC-CC02-47BB-82FF-C0DD3653F1A0}"/>
                </a:ext>
              </a:extLst>
            </p:cNvPr>
            <p:cNvCxnSpPr>
              <a:cxnSpLocks/>
            </p:cNvCxnSpPr>
            <p:nvPr/>
          </p:nvCxnSpPr>
          <p:spPr>
            <a:xfrm>
              <a:off x="2288688" y="3761532"/>
              <a:ext cx="449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BDF47EF7-7699-472F-86C9-94970F7F3CCA}"/>
                </a:ext>
              </a:extLst>
            </p:cNvPr>
            <p:cNvCxnSpPr>
              <a:cxnSpLocks/>
            </p:cNvCxnSpPr>
            <p:nvPr/>
          </p:nvCxnSpPr>
          <p:spPr>
            <a:xfrm>
              <a:off x="2282064" y="3900680"/>
              <a:ext cx="449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6586F82A-D55E-41EF-8E43-BE8E22D81545}"/>
                </a:ext>
              </a:extLst>
            </p:cNvPr>
            <p:cNvCxnSpPr>
              <a:cxnSpLocks/>
            </p:cNvCxnSpPr>
            <p:nvPr/>
          </p:nvCxnSpPr>
          <p:spPr>
            <a:xfrm>
              <a:off x="2282062" y="4033201"/>
              <a:ext cx="4497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1E0DB03-66AB-4973-AD8E-A6381CE8BA64}"/>
              </a:ext>
            </a:extLst>
          </p:cNvPr>
          <p:cNvSpPr txBox="1"/>
          <p:nvPr/>
        </p:nvSpPr>
        <p:spPr>
          <a:xfrm>
            <a:off x="5288143" y="2519059"/>
            <a:ext cx="389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marL="0" indent="0">
              <a:buNone/>
            </a:pPr>
            <a:r>
              <a:rPr lang="es-CO" sz="2800" b="1" dirty="0"/>
              <a:t>Metodología Propuesta:</a:t>
            </a:r>
          </a:p>
        </p:txBody>
      </p:sp>
    </p:spTree>
    <p:extLst>
      <p:ext uri="{BB962C8B-B14F-4D97-AF65-F5344CB8AC3E}">
        <p14:creationId xmlns:p14="http://schemas.microsoft.com/office/powerpoint/2010/main" val="193264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6A175F7-2A3F-4328-A225-4C1A84138387}"/>
              </a:ext>
            </a:extLst>
          </p:cNvPr>
          <p:cNvGrpSpPr/>
          <p:nvPr/>
        </p:nvGrpSpPr>
        <p:grpSpPr>
          <a:xfrm>
            <a:off x="565094" y="2430286"/>
            <a:ext cx="4989205" cy="2804799"/>
            <a:chOff x="328383" y="1782639"/>
            <a:chExt cx="5390234" cy="3822419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F239729F-380B-4AB1-8BCA-2D78DE5CAD45}"/>
                </a:ext>
              </a:extLst>
            </p:cNvPr>
            <p:cNvSpPr/>
            <p:nvPr/>
          </p:nvSpPr>
          <p:spPr>
            <a:xfrm>
              <a:off x="328383" y="2429309"/>
              <a:ext cx="5390234" cy="317574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PIDAR</a:t>
              </a:r>
            </a:p>
          </p:txBody>
        </p:sp>
        <p:sp>
          <p:nvSpPr>
            <p:cNvPr id="8" name="Llaves 7">
              <a:extLst>
                <a:ext uri="{FF2B5EF4-FFF2-40B4-BE49-F238E27FC236}">
                  <a16:creationId xmlns:a16="http://schemas.microsoft.com/office/drawing/2014/main" id="{864A57FF-526A-4CE4-8319-C4A8A93284D0}"/>
                </a:ext>
              </a:extLst>
            </p:cNvPr>
            <p:cNvSpPr/>
            <p:nvPr/>
          </p:nvSpPr>
          <p:spPr>
            <a:xfrm>
              <a:off x="2447778" y="2841674"/>
              <a:ext cx="1119986" cy="2384277"/>
            </a:xfrm>
            <a:prstGeom prst="bracePair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latin typeface="Eras Demi ITC" panose="020B08050305040208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09AD31F-4158-4BB1-B3CB-ADA3FD598106}"/>
                </a:ext>
              </a:extLst>
            </p:cNvPr>
            <p:cNvSpPr txBox="1"/>
            <p:nvPr/>
          </p:nvSpPr>
          <p:spPr>
            <a:xfrm>
              <a:off x="1231628" y="1782639"/>
              <a:ext cx="3560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FORTALECIMIENTO</a:t>
              </a: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CA231219-23C8-41CC-B60D-FCD8F254A203}"/>
                </a:ext>
              </a:extLst>
            </p:cNvPr>
            <p:cNvSpPr/>
            <p:nvPr/>
          </p:nvSpPr>
          <p:spPr>
            <a:xfrm>
              <a:off x="3763932" y="2623640"/>
              <a:ext cx="1633662" cy="285178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Eras Demi ITC" panose="020B0805030504020804" pitchFamily="34" charset="0"/>
                </a:rPr>
                <a:t>II</a:t>
              </a: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F1F24DD0-1DA7-4965-AFD7-E1F9EB5F7916}"/>
                </a:ext>
              </a:extLst>
            </p:cNvPr>
            <p:cNvSpPr/>
            <p:nvPr/>
          </p:nvSpPr>
          <p:spPr>
            <a:xfrm>
              <a:off x="561730" y="2598098"/>
              <a:ext cx="1633662" cy="285178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Eras Demi ITC" panose="020B0805030504020804" pitchFamily="34" charset="0"/>
                </a:rPr>
                <a:t>I</a:t>
              </a:r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B494FD73-132E-4D29-8639-8D22B700F20E}"/>
              </a:ext>
            </a:extLst>
          </p:cNvPr>
          <p:cNvSpPr/>
          <p:nvPr/>
        </p:nvSpPr>
        <p:spPr>
          <a:xfrm>
            <a:off x="500010" y="3061459"/>
            <a:ext cx="1961714" cy="20925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DB6A8C7-E0F2-4342-9B88-6389574129BF}"/>
              </a:ext>
            </a:extLst>
          </p:cNvPr>
          <p:cNvSpPr txBox="1"/>
          <p:nvPr/>
        </p:nvSpPr>
        <p:spPr>
          <a:xfrm>
            <a:off x="5883934" y="1864209"/>
            <a:ext cx="5469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Esta etapa de Fortalecimiento I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Permite empoderar los integrantes de los grupos.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Favorece la cohesión de los grupos.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Disminuye el paternalismo técnico-productivo.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Favorece la consolidación de los bloques comerciales.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Enfoca la cofinanciación como una herramienta, no como un fin.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Excluye los grupos de “papel” para el acceso a los recursos de cofinanciación.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1259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6A175F7-2A3F-4328-A225-4C1A84138387}"/>
              </a:ext>
            </a:extLst>
          </p:cNvPr>
          <p:cNvGrpSpPr/>
          <p:nvPr/>
        </p:nvGrpSpPr>
        <p:grpSpPr>
          <a:xfrm>
            <a:off x="276077" y="2343303"/>
            <a:ext cx="4419253" cy="3126046"/>
            <a:chOff x="328383" y="1782639"/>
            <a:chExt cx="5390234" cy="4587434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F239729F-380B-4AB1-8BCA-2D78DE5CAD45}"/>
                </a:ext>
              </a:extLst>
            </p:cNvPr>
            <p:cNvSpPr/>
            <p:nvPr/>
          </p:nvSpPr>
          <p:spPr>
            <a:xfrm>
              <a:off x="328383" y="3194324"/>
              <a:ext cx="5390234" cy="317574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PIDAR</a:t>
              </a:r>
            </a:p>
          </p:txBody>
        </p:sp>
        <p:sp>
          <p:nvSpPr>
            <p:cNvPr id="8" name="Llaves 7">
              <a:extLst>
                <a:ext uri="{FF2B5EF4-FFF2-40B4-BE49-F238E27FC236}">
                  <a16:creationId xmlns:a16="http://schemas.microsoft.com/office/drawing/2014/main" id="{864A57FF-526A-4CE4-8319-C4A8A93284D0}"/>
                </a:ext>
              </a:extLst>
            </p:cNvPr>
            <p:cNvSpPr/>
            <p:nvPr/>
          </p:nvSpPr>
          <p:spPr>
            <a:xfrm>
              <a:off x="2463506" y="3544324"/>
              <a:ext cx="1119986" cy="2384277"/>
            </a:xfrm>
            <a:prstGeom prst="bracePair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latin typeface="Eras Demi ITC" panose="020B08050305040208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09AD31F-4158-4BB1-B3CB-ADA3FD598106}"/>
                </a:ext>
              </a:extLst>
            </p:cNvPr>
            <p:cNvSpPr txBox="1"/>
            <p:nvPr/>
          </p:nvSpPr>
          <p:spPr>
            <a:xfrm>
              <a:off x="1231628" y="1782639"/>
              <a:ext cx="4047274" cy="67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FORTALECIMIENTO</a:t>
              </a: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F1F24DD0-1DA7-4965-AFD7-E1F9EB5F7916}"/>
                </a:ext>
              </a:extLst>
            </p:cNvPr>
            <p:cNvSpPr/>
            <p:nvPr/>
          </p:nvSpPr>
          <p:spPr>
            <a:xfrm>
              <a:off x="485219" y="3341707"/>
              <a:ext cx="1633662" cy="285178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Eras Demi ITC" panose="020B0805030504020804" pitchFamily="34" charset="0"/>
                </a:rPr>
                <a:t>I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D982B39-3277-4B13-9752-03EE5BBF5C04}"/>
              </a:ext>
            </a:extLst>
          </p:cNvPr>
          <p:cNvSpPr txBox="1"/>
          <p:nvPr/>
        </p:nvSpPr>
        <p:spPr>
          <a:xfrm>
            <a:off x="4877211" y="1759536"/>
            <a:ext cx="62171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Intervención: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Alistamiento (Remoto).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Diagnóstico Participativo (Marco Lógico).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Construcción Plan Estratégico Acción- </a:t>
            </a:r>
            <a:r>
              <a:rPr lang="es-CO" sz="2400" dirty="0" err="1"/>
              <a:t>PlanEA</a:t>
            </a:r>
            <a:endParaRPr lang="es-C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Gestión </a:t>
            </a:r>
            <a:r>
              <a:rPr lang="es-CO" sz="2400" dirty="0" err="1"/>
              <a:t>PlanEA</a:t>
            </a:r>
            <a:r>
              <a:rPr lang="es-CO" sz="2400" dirty="0"/>
              <a:t> (Seguimiento “Hoja de Ruta”)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BEF7E1D-1EE2-4FA3-A577-5E553098D517}"/>
              </a:ext>
            </a:extLst>
          </p:cNvPr>
          <p:cNvSpPr/>
          <p:nvPr/>
        </p:nvSpPr>
        <p:spPr>
          <a:xfrm>
            <a:off x="6096000" y="3780512"/>
            <a:ext cx="6313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Desarrollo integral de competencias organizacionales (Duras y Psicosociales), utilizando herramientas metodológicas de andragogía; especialmente, metodologías experienciales y de coaching de equipos.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9AEA88C-AEE5-407B-8B58-86CF11485455}"/>
              </a:ext>
            </a:extLst>
          </p:cNvPr>
          <p:cNvSpPr/>
          <p:nvPr/>
        </p:nvSpPr>
        <p:spPr>
          <a:xfrm>
            <a:off x="1423182" y="5969658"/>
            <a:ext cx="1051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fontAlgn="base">
              <a:spcAft>
                <a:spcPts val="0"/>
              </a:spcAft>
            </a:pPr>
            <a:r>
              <a:rPr lang="es-CO" sz="1600" dirty="0"/>
              <a:t>Nota: Diagnóstico en la articulación con la ruta PIDAR, el Participativo se convierte en una actividad para la ratificación del diagnóstico que utiliza en cada vigencia.</a:t>
            </a:r>
          </a:p>
        </p:txBody>
      </p:sp>
    </p:spTree>
    <p:extLst>
      <p:ext uri="{BB962C8B-B14F-4D97-AF65-F5344CB8AC3E}">
        <p14:creationId xmlns:p14="http://schemas.microsoft.com/office/powerpoint/2010/main" val="27814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6A175F7-2A3F-4328-A225-4C1A84138387}"/>
              </a:ext>
            </a:extLst>
          </p:cNvPr>
          <p:cNvGrpSpPr/>
          <p:nvPr/>
        </p:nvGrpSpPr>
        <p:grpSpPr>
          <a:xfrm>
            <a:off x="147493" y="1893482"/>
            <a:ext cx="4419253" cy="3126046"/>
            <a:chOff x="328383" y="1782639"/>
            <a:chExt cx="5390234" cy="4587434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F239729F-380B-4AB1-8BCA-2D78DE5CAD45}"/>
                </a:ext>
              </a:extLst>
            </p:cNvPr>
            <p:cNvSpPr/>
            <p:nvPr/>
          </p:nvSpPr>
          <p:spPr>
            <a:xfrm>
              <a:off x="328383" y="3194324"/>
              <a:ext cx="5390234" cy="317574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PIDAR</a:t>
              </a:r>
            </a:p>
          </p:txBody>
        </p:sp>
        <p:sp>
          <p:nvSpPr>
            <p:cNvPr id="8" name="Llaves 7">
              <a:extLst>
                <a:ext uri="{FF2B5EF4-FFF2-40B4-BE49-F238E27FC236}">
                  <a16:creationId xmlns:a16="http://schemas.microsoft.com/office/drawing/2014/main" id="{864A57FF-526A-4CE4-8319-C4A8A93284D0}"/>
                </a:ext>
              </a:extLst>
            </p:cNvPr>
            <p:cNvSpPr/>
            <p:nvPr/>
          </p:nvSpPr>
          <p:spPr>
            <a:xfrm>
              <a:off x="2463506" y="3544324"/>
              <a:ext cx="1119986" cy="2384277"/>
            </a:xfrm>
            <a:prstGeom prst="bracePair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latin typeface="Eras Demi ITC" panose="020B08050305040208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09AD31F-4158-4BB1-B3CB-ADA3FD598106}"/>
                </a:ext>
              </a:extLst>
            </p:cNvPr>
            <p:cNvSpPr txBox="1"/>
            <p:nvPr/>
          </p:nvSpPr>
          <p:spPr>
            <a:xfrm>
              <a:off x="1231628" y="1782639"/>
              <a:ext cx="4047274" cy="67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FORTALECIMIENTO</a:t>
              </a: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F1F24DD0-1DA7-4965-AFD7-E1F9EB5F7916}"/>
                </a:ext>
              </a:extLst>
            </p:cNvPr>
            <p:cNvSpPr/>
            <p:nvPr/>
          </p:nvSpPr>
          <p:spPr>
            <a:xfrm>
              <a:off x="485219" y="3341707"/>
              <a:ext cx="1633662" cy="285178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Eras Demi ITC" panose="020B0805030504020804" pitchFamily="34" charset="0"/>
                </a:rPr>
                <a:t>I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FB55114-61A2-4F35-BC2A-2F0D518C3BFC}"/>
              </a:ext>
            </a:extLst>
          </p:cNvPr>
          <p:cNvSpPr txBox="1"/>
          <p:nvPr/>
        </p:nvSpPr>
        <p:spPr>
          <a:xfrm>
            <a:off x="5533292" y="2459504"/>
            <a:ext cx="5626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marL="0" indent="0">
              <a:buNone/>
            </a:pPr>
            <a:r>
              <a:rPr lang="es-CO" b="1" dirty="0"/>
              <a:t>Poblaciones:</a:t>
            </a:r>
          </a:p>
          <a:p>
            <a:r>
              <a:rPr lang="es-CO" dirty="0"/>
              <a:t>OSCPR Beneficiarias PIDAR.</a:t>
            </a:r>
          </a:p>
          <a:p>
            <a:r>
              <a:rPr lang="es-CO" dirty="0"/>
              <a:t>OSCPR Potenciales PIDAR (2021). </a:t>
            </a:r>
          </a:p>
          <a:p>
            <a:pPr marL="0" indent="0">
              <a:buNone/>
            </a:pPr>
            <a:r>
              <a:rPr lang="es-CO" b="1" dirty="0"/>
              <a:t>Estrategias:</a:t>
            </a:r>
          </a:p>
          <a:p>
            <a:r>
              <a:rPr lang="es-CO" dirty="0"/>
              <a:t>Talleres Lúdicos.</a:t>
            </a:r>
          </a:p>
          <a:p>
            <a:r>
              <a:rPr lang="es-CO" dirty="0"/>
              <a:t>Aula Virtual (2021).</a:t>
            </a:r>
          </a:p>
        </p:txBody>
      </p:sp>
    </p:spTree>
    <p:extLst>
      <p:ext uri="{BB962C8B-B14F-4D97-AF65-F5344CB8AC3E}">
        <p14:creationId xmlns:p14="http://schemas.microsoft.com/office/powerpoint/2010/main" val="181478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6A175F7-2A3F-4328-A225-4C1A84138387}"/>
              </a:ext>
            </a:extLst>
          </p:cNvPr>
          <p:cNvGrpSpPr/>
          <p:nvPr/>
        </p:nvGrpSpPr>
        <p:grpSpPr>
          <a:xfrm>
            <a:off x="147493" y="1893482"/>
            <a:ext cx="4419253" cy="3126046"/>
            <a:chOff x="328383" y="1782639"/>
            <a:chExt cx="5390234" cy="4587434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F239729F-380B-4AB1-8BCA-2D78DE5CAD45}"/>
                </a:ext>
              </a:extLst>
            </p:cNvPr>
            <p:cNvSpPr/>
            <p:nvPr/>
          </p:nvSpPr>
          <p:spPr>
            <a:xfrm>
              <a:off x="328383" y="3194324"/>
              <a:ext cx="5390234" cy="317574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PIDAR</a:t>
              </a:r>
            </a:p>
          </p:txBody>
        </p:sp>
        <p:sp>
          <p:nvSpPr>
            <p:cNvPr id="8" name="Llaves 7">
              <a:extLst>
                <a:ext uri="{FF2B5EF4-FFF2-40B4-BE49-F238E27FC236}">
                  <a16:creationId xmlns:a16="http://schemas.microsoft.com/office/drawing/2014/main" id="{864A57FF-526A-4CE4-8319-C4A8A93284D0}"/>
                </a:ext>
              </a:extLst>
            </p:cNvPr>
            <p:cNvSpPr/>
            <p:nvPr/>
          </p:nvSpPr>
          <p:spPr>
            <a:xfrm>
              <a:off x="2463506" y="3544324"/>
              <a:ext cx="1119986" cy="2384277"/>
            </a:xfrm>
            <a:prstGeom prst="bracePair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latin typeface="Eras Demi ITC" panose="020B08050305040208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09AD31F-4158-4BB1-B3CB-ADA3FD598106}"/>
                </a:ext>
              </a:extLst>
            </p:cNvPr>
            <p:cNvSpPr txBox="1"/>
            <p:nvPr/>
          </p:nvSpPr>
          <p:spPr>
            <a:xfrm>
              <a:off x="1231628" y="1782639"/>
              <a:ext cx="4047274" cy="67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FORTALECIMIENTO</a:t>
              </a: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F1F24DD0-1DA7-4965-AFD7-E1F9EB5F7916}"/>
                </a:ext>
              </a:extLst>
            </p:cNvPr>
            <p:cNvSpPr/>
            <p:nvPr/>
          </p:nvSpPr>
          <p:spPr>
            <a:xfrm>
              <a:off x="485219" y="3341707"/>
              <a:ext cx="1633662" cy="285178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Eras Demi ITC" panose="020B0805030504020804" pitchFamily="34" charset="0"/>
                </a:rPr>
                <a:t>I</a:t>
              </a:r>
            </a:p>
          </p:txBody>
        </p:sp>
      </p:grpSp>
      <p:sp>
        <p:nvSpPr>
          <p:cNvPr id="13" name="Flecha: curvada hacia abajo 12">
            <a:extLst>
              <a:ext uri="{FF2B5EF4-FFF2-40B4-BE49-F238E27FC236}">
                <a16:creationId xmlns:a16="http://schemas.microsoft.com/office/drawing/2014/main" id="{3DD74D1B-5F81-4B06-89E8-4095E11D5AA9}"/>
              </a:ext>
            </a:extLst>
          </p:cNvPr>
          <p:cNvSpPr/>
          <p:nvPr/>
        </p:nvSpPr>
        <p:spPr>
          <a:xfrm rot="11456051" flipH="1">
            <a:off x="4289564" y="5334014"/>
            <a:ext cx="2085013" cy="641934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4" name="Flecha: curvada hacia abajo 13">
            <a:extLst>
              <a:ext uri="{FF2B5EF4-FFF2-40B4-BE49-F238E27FC236}">
                <a16:creationId xmlns:a16="http://schemas.microsoft.com/office/drawing/2014/main" id="{EB821983-5BB1-4631-B4CC-1E847B9A8E78}"/>
              </a:ext>
            </a:extLst>
          </p:cNvPr>
          <p:cNvSpPr/>
          <p:nvPr/>
        </p:nvSpPr>
        <p:spPr>
          <a:xfrm rot="10152569" flipH="1" flipV="1">
            <a:off x="4249122" y="1909031"/>
            <a:ext cx="1962383" cy="643429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8715311-7EB3-4C5F-AE5F-0078BD4DE440}"/>
              </a:ext>
            </a:extLst>
          </p:cNvPr>
          <p:cNvSpPr txBox="1"/>
          <p:nvPr/>
        </p:nvSpPr>
        <p:spPr>
          <a:xfrm>
            <a:off x="4849291" y="2439020"/>
            <a:ext cx="3717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Eras Demi ITC" panose="020B0805030504020804" pitchFamily="34" charset="0"/>
              </a:rPr>
              <a:t>Se articula con la fase de Estructuración PIDAR.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44DC8B2-EBF8-4F9C-A837-A63BB2EE4BCB}"/>
              </a:ext>
            </a:extLst>
          </p:cNvPr>
          <p:cNvSpPr txBox="1"/>
          <p:nvPr/>
        </p:nvSpPr>
        <p:spPr>
          <a:xfrm>
            <a:off x="4849291" y="3347072"/>
            <a:ext cx="3717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Eras Demi ITC" panose="020B0805030504020804" pitchFamily="34" charset="0"/>
              </a:rPr>
              <a:t>Facilita el Fortalecimiento de competencias Técnico-Productivas.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6CF74A5-9C8B-492D-9ADD-AF127919BDBF}"/>
              </a:ext>
            </a:extLst>
          </p:cNvPr>
          <p:cNvSpPr txBox="1"/>
          <p:nvPr/>
        </p:nvSpPr>
        <p:spPr>
          <a:xfrm>
            <a:off x="4803815" y="4446134"/>
            <a:ext cx="3717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Eras Demi ITC" panose="020B0805030504020804" pitchFamily="34" charset="0"/>
              </a:rPr>
              <a:t>Facilita el Fortalecimiento de competencias Comerciales.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6A0FEFB-790A-4FF6-89FF-7ABCB61B4283}"/>
              </a:ext>
            </a:extLst>
          </p:cNvPr>
          <p:cNvSpPr txBox="1"/>
          <p:nvPr/>
        </p:nvSpPr>
        <p:spPr>
          <a:xfrm>
            <a:off x="9077956" y="2464983"/>
            <a:ext cx="27777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Eras Demi ITC" panose="020B0805030504020804" pitchFamily="34" charset="0"/>
              </a:rPr>
              <a:t>Se articula transversalmente con la misionalidad de las direcciones de Acceso a Activos Productivos, Asistencia Técnica y Comercialización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82DD2D3-36DC-4204-83DF-080F47C88C58}"/>
              </a:ext>
            </a:extLst>
          </p:cNvPr>
          <p:cNvCxnSpPr/>
          <p:nvPr/>
        </p:nvCxnSpPr>
        <p:spPr>
          <a:xfrm>
            <a:off x="8758818" y="2124314"/>
            <a:ext cx="0" cy="353066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27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6A175F7-2A3F-4328-A225-4C1A84138387}"/>
              </a:ext>
            </a:extLst>
          </p:cNvPr>
          <p:cNvGrpSpPr/>
          <p:nvPr/>
        </p:nvGrpSpPr>
        <p:grpSpPr>
          <a:xfrm>
            <a:off x="459741" y="1549522"/>
            <a:ext cx="4989205" cy="2804799"/>
            <a:chOff x="328383" y="1782639"/>
            <a:chExt cx="5390234" cy="3822419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F239729F-380B-4AB1-8BCA-2D78DE5CAD45}"/>
                </a:ext>
              </a:extLst>
            </p:cNvPr>
            <p:cNvSpPr/>
            <p:nvPr/>
          </p:nvSpPr>
          <p:spPr>
            <a:xfrm>
              <a:off x="328383" y="2429309"/>
              <a:ext cx="5390234" cy="317574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PIDAR</a:t>
              </a:r>
            </a:p>
          </p:txBody>
        </p:sp>
        <p:sp>
          <p:nvSpPr>
            <p:cNvPr id="8" name="Llaves 7">
              <a:extLst>
                <a:ext uri="{FF2B5EF4-FFF2-40B4-BE49-F238E27FC236}">
                  <a16:creationId xmlns:a16="http://schemas.microsoft.com/office/drawing/2014/main" id="{864A57FF-526A-4CE4-8319-C4A8A93284D0}"/>
                </a:ext>
              </a:extLst>
            </p:cNvPr>
            <p:cNvSpPr/>
            <p:nvPr/>
          </p:nvSpPr>
          <p:spPr>
            <a:xfrm>
              <a:off x="2447778" y="2841674"/>
              <a:ext cx="1119986" cy="2384277"/>
            </a:xfrm>
            <a:prstGeom prst="bracePair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latin typeface="Eras Demi ITC" panose="020B08050305040208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09AD31F-4158-4BB1-B3CB-ADA3FD598106}"/>
                </a:ext>
              </a:extLst>
            </p:cNvPr>
            <p:cNvSpPr txBox="1"/>
            <p:nvPr/>
          </p:nvSpPr>
          <p:spPr>
            <a:xfrm>
              <a:off x="1231628" y="1782639"/>
              <a:ext cx="3560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FORTALECIMIENTO</a:t>
              </a: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CA231219-23C8-41CC-B60D-FCD8F254A203}"/>
                </a:ext>
              </a:extLst>
            </p:cNvPr>
            <p:cNvSpPr/>
            <p:nvPr/>
          </p:nvSpPr>
          <p:spPr>
            <a:xfrm>
              <a:off x="3763932" y="2623640"/>
              <a:ext cx="1633662" cy="285178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Eras Demi ITC" panose="020B0805030504020804" pitchFamily="34" charset="0"/>
                </a:rPr>
                <a:t>II</a:t>
              </a:r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520737B9-DF2D-4ACA-9E8A-5F87BBE7DD07}"/>
              </a:ext>
            </a:extLst>
          </p:cNvPr>
          <p:cNvSpPr/>
          <p:nvPr/>
        </p:nvSpPr>
        <p:spPr>
          <a:xfrm>
            <a:off x="459741" y="4565015"/>
            <a:ext cx="4989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Etapa de fortalecimiento posterior a la cofinanciación, enfocada a facilitar las “</a:t>
            </a:r>
            <a:r>
              <a:rPr lang="es-CO" b="1" i="1" dirty="0">
                <a:solidFill>
                  <a:srgbClr val="00B050"/>
                </a:solidFill>
              </a:rPr>
              <a:t>CONSTELACIONES PRODUCTIVAS</a:t>
            </a:r>
            <a:r>
              <a:rPr lang="es-CO" dirty="0"/>
              <a:t>”.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C94615-BD9B-41BE-AC69-F7C2C2EBFD74}"/>
              </a:ext>
            </a:extLst>
          </p:cNvPr>
          <p:cNvSpPr txBox="1"/>
          <p:nvPr/>
        </p:nvSpPr>
        <p:spPr>
          <a:xfrm>
            <a:off x="5689212" y="1850274"/>
            <a:ext cx="62833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Encuentros de Interrelación Productiva: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Facilita la creación de los Clústeres Territoriales de Producción.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Promueve la integración de cadena.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Facilita el mejoramiento productivo de los pequeños productores.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Facilita la conexión entre eslabones de cadena.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Promueve consolidación Bloques productivos regionales.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Facilita los negocios efectivos en la política de “agricultura por contrato” y “Coseche y venda a la fija”.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6586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6A175F7-2A3F-4328-A225-4C1A84138387}"/>
              </a:ext>
            </a:extLst>
          </p:cNvPr>
          <p:cNvGrpSpPr/>
          <p:nvPr/>
        </p:nvGrpSpPr>
        <p:grpSpPr>
          <a:xfrm>
            <a:off x="460819" y="1549522"/>
            <a:ext cx="4989205" cy="2804799"/>
            <a:chOff x="328383" y="1782639"/>
            <a:chExt cx="5390234" cy="3822419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F239729F-380B-4AB1-8BCA-2D78DE5CAD45}"/>
                </a:ext>
              </a:extLst>
            </p:cNvPr>
            <p:cNvSpPr/>
            <p:nvPr/>
          </p:nvSpPr>
          <p:spPr>
            <a:xfrm>
              <a:off x="328383" y="2429309"/>
              <a:ext cx="5390234" cy="317574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PIDAR</a:t>
              </a:r>
            </a:p>
          </p:txBody>
        </p:sp>
        <p:sp>
          <p:nvSpPr>
            <p:cNvPr id="8" name="Llaves 7">
              <a:extLst>
                <a:ext uri="{FF2B5EF4-FFF2-40B4-BE49-F238E27FC236}">
                  <a16:creationId xmlns:a16="http://schemas.microsoft.com/office/drawing/2014/main" id="{864A57FF-526A-4CE4-8319-C4A8A93284D0}"/>
                </a:ext>
              </a:extLst>
            </p:cNvPr>
            <p:cNvSpPr/>
            <p:nvPr/>
          </p:nvSpPr>
          <p:spPr>
            <a:xfrm>
              <a:off x="2447778" y="2841674"/>
              <a:ext cx="1119986" cy="2384277"/>
            </a:xfrm>
            <a:prstGeom prst="bracePair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latin typeface="Eras Demi ITC" panose="020B08050305040208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09AD31F-4158-4BB1-B3CB-ADA3FD598106}"/>
                </a:ext>
              </a:extLst>
            </p:cNvPr>
            <p:cNvSpPr txBox="1"/>
            <p:nvPr/>
          </p:nvSpPr>
          <p:spPr>
            <a:xfrm>
              <a:off x="1231628" y="1782639"/>
              <a:ext cx="3560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FORTALECIMIENTO</a:t>
              </a: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CA231219-23C8-41CC-B60D-FCD8F254A203}"/>
                </a:ext>
              </a:extLst>
            </p:cNvPr>
            <p:cNvSpPr/>
            <p:nvPr/>
          </p:nvSpPr>
          <p:spPr>
            <a:xfrm>
              <a:off x="3763932" y="2623640"/>
              <a:ext cx="1633662" cy="285178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Eras Demi ITC" panose="020B0805030504020804" pitchFamily="34" charset="0"/>
                </a:rPr>
                <a:t>II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424DDCE-7A57-4FD2-9F4F-D51AB66B16C1}"/>
              </a:ext>
            </a:extLst>
          </p:cNvPr>
          <p:cNvSpPr txBox="1"/>
          <p:nvPr/>
        </p:nvSpPr>
        <p:spPr>
          <a:xfrm>
            <a:off x="6096000" y="2166628"/>
            <a:ext cx="5626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marL="0" indent="0">
              <a:buNone/>
            </a:pPr>
            <a:r>
              <a:rPr lang="es-CO" b="1" dirty="0"/>
              <a:t>Poblaciones:</a:t>
            </a:r>
          </a:p>
          <a:p>
            <a:r>
              <a:rPr lang="es-CO" dirty="0"/>
              <a:t>OSCPR Beneficiarias PIDAR (2020). </a:t>
            </a:r>
          </a:p>
          <a:p>
            <a:pPr marL="0" indent="0">
              <a:buNone/>
            </a:pPr>
            <a:r>
              <a:rPr lang="es-CO" b="1" dirty="0"/>
              <a:t>Estrategias:</a:t>
            </a:r>
          </a:p>
          <a:p>
            <a:r>
              <a:rPr lang="es-CO" dirty="0" err="1"/>
              <a:t>CONECTA´s</a:t>
            </a:r>
            <a:endParaRPr lang="es-CO" dirty="0"/>
          </a:p>
          <a:p>
            <a:r>
              <a:rPr lang="es-CO" dirty="0"/>
              <a:t>Premios de Asociatividad.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B226A1-E9BE-4EF4-ADED-BC51C6C11709}"/>
              </a:ext>
            </a:extLst>
          </p:cNvPr>
          <p:cNvSpPr txBox="1"/>
          <p:nvPr/>
        </p:nvSpPr>
        <p:spPr>
          <a:xfrm>
            <a:off x="6096000" y="4516148"/>
            <a:ext cx="4609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Nota: facilita el Fortalecimiento el encadenamiento productivo como fuente de insumos para las alianzas comerciales a futuro.</a:t>
            </a:r>
          </a:p>
        </p:txBody>
      </p:sp>
    </p:spTree>
    <p:extLst>
      <p:ext uri="{BB962C8B-B14F-4D97-AF65-F5344CB8AC3E}">
        <p14:creationId xmlns:p14="http://schemas.microsoft.com/office/powerpoint/2010/main" val="133859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A3CFF-A400-4FD8-B518-59D3549B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¡No olvide!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2BCE55-FAF6-4C69-988B-5E1BD278B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21649" r="7892" b="10800"/>
          <a:stretch/>
        </p:blipFill>
        <p:spPr bwMode="auto">
          <a:xfrm>
            <a:off x="972107" y="1758461"/>
            <a:ext cx="9845948" cy="425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CC9DD4-EFBB-48BB-BECC-6099741D6DB2}"/>
              </a:ext>
            </a:extLst>
          </p:cNvPr>
          <p:cNvSpPr/>
          <p:nvPr/>
        </p:nvSpPr>
        <p:spPr>
          <a:xfrm>
            <a:off x="9481625" y="5739618"/>
            <a:ext cx="1738268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30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F3978A4-6893-4FCD-BDCC-AEAB488949F5}"/>
              </a:ext>
            </a:extLst>
          </p:cNvPr>
          <p:cNvGrpSpPr/>
          <p:nvPr/>
        </p:nvGrpSpPr>
        <p:grpSpPr>
          <a:xfrm>
            <a:off x="1001572" y="2197982"/>
            <a:ext cx="10625476" cy="3646227"/>
            <a:chOff x="1908628" y="1840173"/>
            <a:chExt cx="8772627" cy="3236775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F239729F-380B-4AB1-8BCA-2D78DE5CAD45}"/>
                </a:ext>
              </a:extLst>
            </p:cNvPr>
            <p:cNvSpPr/>
            <p:nvPr/>
          </p:nvSpPr>
          <p:spPr>
            <a:xfrm>
              <a:off x="6216670" y="2376300"/>
              <a:ext cx="4464585" cy="270064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PIDAR</a:t>
              </a:r>
            </a:p>
          </p:txBody>
        </p:sp>
        <p:sp>
          <p:nvSpPr>
            <p:cNvPr id="8" name="Llaves 7">
              <a:extLst>
                <a:ext uri="{FF2B5EF4-FFF2-40B4-BE49-F238E27FC236}">
                  <a16:creationId xmlns:a16="http://schemas.microsoft.com/office/drawing/2014/main" id="{864A57FF-526A-4CE4-8319-C4A8A93284D0}"/>
                </a:ext>
              </a:extLst>
            </p:cNvPr>
            <p:cNvSpPr/>
            <p:nvPr/>
          </p:nvSpPr>
          <p:spPr>
            <a:xfrm>
              <a:off x="7977809" y="2712830"/>
              <a:ext cx="927654" cy="2027583"/>
            </a:xfrm>
            <a:prstGeom prst="bracePair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latin typeface="Eras Demi ITC" panose="020B08050305040208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9708545-CB61-49B8-AF58-8EB0DC8B4CA4}"/>
                </a:ext>
              </a:extLst>
            </p:cNvPr>
            <p:cNvSpPr txBox="1"/>
            <p:nvPr/>
          </p:nvSpPr>
          <p:spPr>
            <a:xfrm>
              <a:off x="1908628" y="1840173"/>
              <a:ext cx="2170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FOMENTO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DFE91E0-E7EC-49B3-BC6E-F4E9384E08A8}"/>
                </a:ext>
              </a:extLst>
            </p:cNvPr>
            <p:cNvSpPr txBox="1"/>
            <p:nvPr/>
          </p:nvSpPr>
          <p:spPr>
            <a:xfrm>
              <a:off x="4079476" y="1840173"/>
              <a:ext cx="2365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FORMALIZACIÓN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09AD31F-4158-4BB1-B3CB-ADA3FD598106}"/>
                </a:ext>
              </a:extLst>
            </p:cNvPr>
            <p:cNvSpPr txBox="1"/>
            <p:nvPr/>
          </p:nvSpPr>
          <p:spPr>
            <a:xfrm>
              <a:off x="6967261" y="1840173"/>
              <a:ext cx="2948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FORTALECIMIENTO</a:t>
              </a: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CA231219-23C8-41CC-B60D-FCD8F254A203}"/>
                </a:ext>
              </a:extLst>
            </p:cNvPr>
            <p:cNvSpPr/>
            <p:nvPr/>
          </p:nvSpPr>
          <p:spPr>
            <a:xfrm>
              <a:off x="9063094" y="2536721"/>
              <a:ext cx="1353118" cy="242514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Eras Demi ITC" panose="020B0805030504020804" pitchFamily="34" charset="0"/>
                </a:rPr>
                <a:t>II</a:t>
              </a:r>
            </a:p>
          </p:txBody>
        </p:sp>
        <p:sp>
          <p:nvSpPr>
            <p:cNvPr id="15" name="Triángulo rectángulo 14">
              <a:extLst>
                <a:ext uri="{FF2B5EF4-FFF2-40B4-BE49-F238E27FC236}">
                  <a16:creationId xmlns:a16="http://schemas.microsoft.com/office/drawing/2014/main" id="{7815267D-E02E-4416-8DF0-85868251AD65}"/>
                </a:ext>
              </a:extLst>
            </p:cNvPr>
            <p:cNvSpPr/>
            <p:nvPr/>
          </p:nvSpPr>
          <p:spPr>
            <a:xfrm>
              <a:off x="2036661" y="2357489"/>
              <a:ext cx="1766714" cy="1325563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7" name="Triángulo rectángulo 16">
              <a:extLst>
                <a:ext uri="{FF2B5EF4-FFF2-40B4-BE49-F238E27FC236}">
                  <a16:creationId xmlns:a16="http://schemas.microsoft.com/office/drawing/2014/main" id="{5A2EA593-6507-4B09-B263-776C1B36DFDB}"/>
                </a:ext>
              </a:extLst>
            </p:cNvPr>
            <p:cNvSpPr/>
            <p:nvPr/>
          </p:nvSpPr>
          <p:spPr>
            <a:xfrm rot="16200000" flipH="1" flipV="1">
              <a:off x="2252997" y="3505452"/>
              <a:ext cx="1319128" cy="1759745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F1F24DD0-1DA7-4965-AFD7-E1F9EB5F7916}"/>
                </a:ext>
              </a:extLst>
            </p:cNvPr>
            <p:cNvSpPr/>
            <p:nvPr/>
          </p:nvSpPr>
          <p:spPr>
            <a:xfrm>
              <a:off x="6419285" y="2514047"/>
              <a:ext cx="1353118" cy="242514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latin typeface="Eras Demi ITC" panose="020B0805030504020804" pitchFamily="34" charset="0"/>
                </a:rPr>
                <a:t>I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97CB5D3-1209-4800-A454-4E545FA7AF7B}"/>
                </a:ext>
              </a:extLst>
            </p:cNvPr>
            <p:cNvSpPr txBox="1"/>
            <p:nvPr/>
          </p:nvSpPr>
          <p:spPr>
            <a:xfrm>
              <a:off x="2007615" y="3295774"/>
              <a:ext cx="1219201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Promoción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B29125F-C9D5-4D88-A589-2364822FE5B8}"/>
                </a:ext>
              </a:extLst>
            </p:cNvPr>
            <p:cNvSpPr txBox="1"/>
            <p:nvPr/>
          </p:nvSpPr>
          <p:spPr>
            <a:xfrm>
              <a:off x="1999344" y="3707812"/>
              <a:ext cx="1772996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Sensibilización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5FF44C5D-75CC-4C40-84E0-E8E440C02434}"/>
                </a:ext>
              </a:extLst>
            </p:cNvPr>
            <p:cNvSpPr/>
            <p:nvPr/>
          </p:nvSpPr>
          <p:spPr>
            <a:xfrm>
              <a:off x="4810673" y="3110691"/>
              <a:ext cx="1113183" cy="1056874"/>
            </a:xfrm>
            <a:prstGeom prst="ellipse">
              <a:avLst/>
            </a:prstGeom>
            <a:solidFill>
              <a:srgbClr val="37FF9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Eras Demi ITC" panose="020B0805030504020804" pitchFamily="34" charset="0"/>
              </a:endParaRPr>
            </a:p>
          </p:txBody>
        </p:sp>
      </p:grpSp>
      <p:sp>
        <p:nvSpPr>
          <p:cNvPr id="36" name="Rectángulo: esquina doblada 35">
            <a:extLst>
              <a:ext uri="{FF2B5EF4-FFF2-40B4-BE49-F238E27FC236}">
                <a16:creationId xmlns:a16="http://schemas.microsoft.com/office/drawing/2014/main" id="{BFF537C8-FD64-48E1-8E1A-45E0A74593A1}"/>
              </a:ext>
            </a:extLst>
          </p:cNvPr>
          <p:cNvSpPr/>
          <p:nvPr/>
        </p:nvSpPr>
        <p:spPr>
          <a:xfrm>
            <a:off x="4907918" y="3923850"/>
            <a:ext cx="574207" cy="64882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F7B13F14-A32F-45DA-8BA4-05AF42162532}"/>
              </a:ext>
            </a:extLst>
          </p:cNvPr>
          <p:cNvCxnSpPr/>
          <p:nvPr/>
        </p:nvCxnSpPr>
        <p:spPr>
          <a:xfrm>
            <a:off x="5016725" y="4085358"/>
            <a:ext cx="347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EEFD0E8-0A83-405F-B8F9-586B87942DEA}"/>
              </a:ext>
            </a:extLst>
          </p:cNvPr>
          <p:cNvCxnSpPr/>
          <p:nvPr/>
        </p:nvCxnSpPr>
        <p:spPr>
          <a:xfrm>
            <a:off x="5010101" y="4224506"/>
            <a:ext cx="347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54B7A336-E33D-47ED-966E-36EC82BE475A}"/>
              </a:ext>
            </a:extLst>
          </p:cNvPr>
          <p:cNvCxnSpPr/>
          <p:nvPr/>
        </p:nvCxnSpPr>
        <p:spPr>
          <a:xfrm>
            <a:off x="5010099" y="4357027"/>
            <a:ext cx="347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grama de flujo: multidocumento 22">
            <a:extLst>
              <a:ext uri="{FF2B5EF4-FFF2-40B4-BE49-F238E27FC236}">
                <a16:creationId xmlns:a16="http://schemas.microsoft.com/office/drawing/2014/main" id="{010FDF41-BF6C-4F69-B7A1-9CBB328F8D23}"/>
              </a:ext>
            </a:extLst>
          </p:cNvPr>
          <p:cNvSpPr/>
          <p:nvPr/>
        </p:nvSpPr>
        <p:spPr>
          <a:xfrm>
            <a:off x="3590971" y="3722394"/>
            <a:ext cx="570496" cy="850282"/>
          </a:xfrm>
          <a:prstGeom prst="flowChartMultidocumen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DF132D1-8639-43FD-8D60-3D5D4E75056B}"/>
              </a:ext>
            </a:extLst>
          </p:cNvPr>
          <p:cNvSpPr txBox="1"/>
          <p:nvPr/>
        </p:nvSpPr>
        <p:spPr>
          <a:xfrm>
            <a:off x="3588371" y="3922940"/>
            <a:ext cx="300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i="1" dirty="0">
                <a:latin typeface="Arial Black" panose="020B0A040201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83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1B958D2-7C8E-4528-89E0-1960647A9BC3}"/>
              </a:ext>
            </a:extLst>
          </p:cNvPr>
          <p:cNvGrpSpPr/>
          <p:nvPr/>
        </p:nvGrpSpPr>
        <p:grpSpPr>
          <a:xfrm>
            <a:off x="1372772" y="1597686"/>
            <a:ext cx="10683239" cy="4434521"/>
            <a:chOff x="1372772" y="1597686"/>
            <a:chExt cx="10683239" cy="4434521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9F3978A4-6893-4FCD-BDCC-AEAB488949F5}"/>
                </a:ext>
              </a:extLst>
            </p:cNvPr>
            <p:cNvGrpSpPr/>
            <p:nvPr/>
          </p:nvGrpSpPr>
          <p:grpSpPr>
            <a:xfrm>
              <a:off x="1372772" y="1597686"/>
              <a:ext cx="3813313" cy="4393376"/>
              <a:chOff x="1773744" y="1840173"/>
              <a:chExt cx="2170848" cy="3246296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9708545-CB61-49B8-AF58-8EB0DC8B4CA4}"/>
                  </a:ext>
                </a:extLst>
              </p:cNvPr>
              <p:cNvSpPr txBox="1"/>
              <p:nvPr/>
            </p:nvSpPr>
            <p:spPr>
              <a:xfrm>
                <a:off x="1773744" y="1840173"/>
                <a:ext cx="2170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400" dirty="0">
                    <a:latin typeface="Eras Demi ITC" panose="020B0805030504020804" pitchFamily="34" charset="0"/>
                  </a:rPr>
                  <a:t>FOMENTO</a:t>
                </a:r>
              </a:p>
            </p:txBody>
          </p:sp>
          <p:sp>
            <p:nvSpPr>
              <p:cNvPr id="15" name="Triángulo rectángulo 14">
                <a:extLst>
                  <a:ext uri="{FF2B5EF4-FFF2-40B4-BE49-F238E27FC236}">
                    <a16:creationId xmlns:a16="http://schemas.microsoft.com/office/drawing/2014/main" id="{7815267D-E02E-4416-8DF0-85868251AD65}"/>
                  </a:ext>
                </a:extLst>
              </p:cNvPr>
              <p:cNvSpPr/>
              <p:nvPr/>
            </p:nvSpPr>
            <p:spPr>
              <a:xfrm>
                <a:off x="2036661" y="2399069"/>
                <a:ext cx="1766714" cy="1325563"/>
              </a:xfrm>
              <a:prstGeom prst="rt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latin typeface="Eras Demi ITC" panose="020B0805030504020804" pitchFamily="34" charset="0"/>
                </a:endParaRPr>
              </a:p>
            </p:txBody>
          </p:sp>
          <p:sp>
            <p:nvSpPr>
              <p:cNvPr id="17" name="Triángulo rectángulo 16">
                <a:extLst>
                  <a:ext uri="{FF2B5EF4-FFF2-40B4-BE49-F238E27FC236}">
                    <a16:creationId xmlns:a16="http://schemas.microsoft.com/office/drawing/2014/main" id="{5A2EA593-6507-4B09-B263-776C1B36DFDB}"/>
                  </a:ext>
                </a:extLst>
              </p:cNvPr>
              <p:cNvSpPr/>
              <p:nvPr/>
            </p:nvSpPr>
            <p:spPr>
              <a:xfrm rot="16200000" flipH="1" flipV="1">
                <a:off x="2252997" y="3547032"/>
                <a:ext cx="1319128" cy="1759745"/>
              </a:xfrm>
              <a:prstGeom prst="rt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latin typeface="Eras Demi ITC" panose="020B0805030504020804" pitchFamily="34" charset="0"/>
                </a:endParaRP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97CB5D3-1209-4800-A454-4E545FA7AF7B}"/>
                  </a:ext>
                </a:extLst>
              </p:cNvPr>
              <p:cNvSpPr txBox="1"/>
              <p:nvPr/>
            </p:nvSpPr>
            <p:spPr>
              <a:xfrm>
                <a:off x="2007615" y="3337354"/>
                <a:ext cx="1219201" cy="327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>
                    <a:solidFill>
                      <a:srgbClr val="00B050"/>
                    </a:solidFill>
                    <a:latin typeface="Eras Demi ITC" panose="020B0805030504020804" pitchFamily="34" charset="0"/>
                  </a:rPr>
                  <a:t>Promoción</a:t>
                </a: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7B29125F-C9D5-4D88-A589-2364822FE5B8}"/>
                  </a:ext>
                </a:extLst>
              </p:cNvPr>
              <p:cNvSpPr txBox="1"/>
              <p:nvPr/>
            </p:nvSpPr>
            <p:spPr>
              <a:xfrm>
                <a:off x="1999344" y="3749392"/>
                <a:ext cx="1772996" cy="327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>
                    <a:solidFill>
                      <a:srgbClr val="00B050"/>
                    </a:solidFill>
                    <a:latin typeface="Eras Demi ITC" panose="020B0805030504020804" pitchFamily="34" charset="0"/>
                  </a:rPr>
                  <a:t>Sensibilización</a:t>
                </a:r>
              </a:p>
            </p:txBody>
          </p:sp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CDAEADA4-683D-4194-8520-35CCC72133CF}"/>
                </a:ext>
              </a:extLst>
            </p:cNvPr>
            <p:cNvSpPr txBox="1"/>
            <p:nvPr/>
          </p:nvSpPr>
          <p:spPr>
            <a:xfrm>
              <a:off x="6629557" y="1713131"/>
              <a:ext cx="542645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285750" indent="-285750">
                <a:buFont typeface="Arial" panose="020B0604020202020204" pitchFamily="34" charset="0"/>
                <a:buChar char="•"/>
                <a:defRPr sz="2400"/>
              </a:lvl1pPr>
            </a:lstStyle>
            <a:p>
              <a:pPr marL="0" indent="0">
                <a:buNone/>
              </a:pPr>
              <a:r>
                <a:rPr lang="es-CO" b="1" dirty="0"/>
                <a:t>Exposición:</a:t>
              </a:r>
            </a:p>
            <a:p>
              <a:r>
                <a:rPr lang="es-CO" dirty="0"/>
                <a:t>Registro-Identificación.</a:t>
              </a:r>
            </a:p>
            <a:p>
              <a:r>
                <a:rPr lang="es-CO" dirty="0"/>
                <a:t>Oferta Institucional ADR-DPA.</a:t>
              </a:r>
            </a:p>
            <a:p>
              <a:r>
                <a:rPr lang="es-CO" dirty="0"/>
                <a:t>Generalidades: </a:t>
              </a:r>
              <a:r>
                <a:rPr lang="es-CO" u="sng" dirty="0"/>
                <a:t>Participación </a:t>
              </a:r>
              <a:r>
                <a:rPr lang="es-CO" dirty="0"/>
                <a:t>y Asociatividad.</a:t>
              </a:r>
            </a:p>
            <a:p>
              <a:r>
                <a:rPr lang="es-CO" dirty="0"/>
                <a:t>Ruta MIA.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12F86648-4444-4B88-A562-D9BA27C0A349}"/>
                </a:ext>
              </a:extLst>
            </p:cNvPr>
            <p:cNvSpPr txBox="1"/>
            <p:nvPr/>
          </p:nvSpPr>
          <p:spPr>
            <a:xfrm>
              <a:off x="6587355" y="4831878"/>
              <a:ext cx="42051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285750" indent="-285750">
                <a:buFont typeface="Arial" panose="020B0604020202020204" pitchFamily="34" charset="0"/>
                <a:buChar char="•"/>
                <a:defRPr sz="2400"/>
              </a:lvl1pPr>
            </a:lstStyle>
            <a:p>
              <a:pPr marL="0" indent="0">
                <a:buNone/>
              </a:pPr>
              <a:r>
                <a:rPr lang="es-CO" b="1" dirty="0"/>
                <a:t>Taller Experiencial: </a:t>
              </a:r>
            </a:p>
            <a:p>
              <a:r>
                <a:rPr lang="es-CO" dirty="0"/>
                <a:t>Inquietud-Iniciativa-Voluntad Asociativa.</a:t>
              </a:r>
            </a:p>
          </p:txBody>
        </p:sp>
        <p:sp>
          <p:nvSpPr>
            <p:cNvPr id="4" name="Flecha: curvada hacia abajo 3">
              <a:extLst>
                <a:ext uri="{FF2B5EF4-FFF2-40B4-BE49-F238E27FC236}">
                  <a16:creationId xmlns:a16="http://schemas.microsoft.com/office/drawing/2014/main" id="{99093894-B224-4823-85A7-6F6FEB3D9633}"/>
                </a:ext>
              </a:extLst>
            </p:cNvPr>
            <p:cNvSpPr/>
            <p:nvPr/>
          </p:nvSpPr>
          <p:spPr>
            <a:xfrm rot="19797533">
              <a:off x="4282256" y="2319531"/>
              <a:ext cx="1767988" cy="861391"/>
            </a:xfrm>
            <a:prstGeom prst="curved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5" name="Flecha: curvada hacia arriba 4">
              <a:extLst>
                <a:ext uri="{FF2B5EF4-FFF2-40B4-BE49-F238E27FC236}">
                  <a16:creationId xmlns:a16="http://schemas.microsoft.com/office/drawing/2014/main" id="{A9B6AB9B-27C7-4ABE-B494-059B4FDE2F31}"/>
                </a:ext>
              </a:extLst>
            </p:cNvPr>
            <p:cNvSpPr/>
            <p:nvPr/>
          </p:nvSpPr>
          <p:spPr>
            <a:xfrm rot="1479899">
              <a:off x="4293201" y="5012525"/>
              <a:ext cx="1710636" cy="839037"/>
            </a:xfrm>
            <a:prstGeom prst="curvedUpArrow">
              <a:avLst>
                <a:gd name="adj1" fmla="val 25000"/>
                <a:gd name="adj2" fmla="val 63440"/>
                <a:gd name="adj3" fmla="val 25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899BE13-C7B6-4EC6-9BCC-3CDF2FB66E4A}"/>
                </a:ext>
              </a:extLst>
            </p:cNvPr>
            <p:cNvSpPr txBox="1"/>
            <p:nvPr/>
          </p:nvSpPr>
          <p:spPr>
            <a:xfrm>
              <a:off x="5034924" y="3924401"/>
              <a:ext cx="23495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285750" indent="-285750">
                <a:buFont typeface="Arial" panose="020B0604020202020204" pitchFamily="34" charset="0"/>
                <a:buChar char="•"/>
                <a:defRPr sz="2400"/>
              </a:lvl1pPr>
            </a:lstStyle>
            <a:p>
              <a:pPr marL="0" indent="0">
                <a:buNone/>
              </a:pPr>
              <a:r>
                <a:rPr lang="es-CO" sz="2800" b="1" dirty="0"/>
                <a:t>Metodologías: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44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F3978A4-6893-4FCD-BDCC-AEAB488949F5}"/>
              </a:ext>
            </a:extLst>
          </p:cNvPr>
          <p:cNvGrpSpPr/>
          <p:nvPr/>
        </p:nvGrpSpPr>
        <p:grpSpPr>
          <a:xfrm>
            <a:off x="1161757" y="1643247"/>
            <a:ext cx="3813313" cy="4337104"/>
            <a:chOff x="1773744" y="1840173"/>
            <a:chExt cx="2170848" cy="320471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9708545-CB61-49B8-AF58-8EB0DC8B4CA4}"/>
                </a:ext>
              </a:extLst>
            </p:cNvPr>
            <p:cNvSpPr txBox="1"/>
            <p:nvPr/>
          </p:nvSpPr>
          <p:spPr>
            <a:xfrm>
              <a:off x="1773744" y="1840173"/>
              <a:ext cx="2170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FOMENTO</a:t>
              </a:r>
            </a:p>
          </p:txBody>
        </p:sp>
        <p:sp>
          <p:nvSpPr>
            <p:cNvPr id="15" name="Triángulo rectángulo 14">
              <a:extLst>
                <a:ext uri="{FF2B5EF4-FFF2-40B4-BE49-F238E27FC236}">
                  <a16:creationId xmlns:a16="http://schemas.microsoft.com/office/drawing/2014/main" id="{7815267D-E02E-4416-8DF0-85868251AD65}"/>
                </a:ext>
              </a:extLst>
            </p:cNvPr>
            <p:cNvSpPr/>
            <p:nvPr/>
          </p:nvSpPr>
          <p:spPr>
            <a:xfrm>
              <a:off x="2036661" y="2357489"/>
              <a:ext cx="1766714" cy="1325563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7" name="Triángulo rectángulo 16">
              <a:extLst>
                <a:ext uri="{FF2B5EF4-FFF2-40B4-BE49-F238E27FC236}">
                  <a16:creationId xmlns:a16="http://schemas.microsoft.com/office/drawing/2014/main" id="{5A2EA593-6507-4B09-B263-776C1B36DFDB}"/>
                </a:ext>
              </a:extLst>
            </p:cNvPr>
            <p:cNvSpPr/>
            <p:nvPr/>
          </p:nvSpPr>
          <p:spPr>
            <a:xfrm rot="16200000" flipH="1" flipV="1">
              <a:off x="2252997" y="3505452"/>
              <a:ext cx="1319128" cy="1759745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97CB5D3-1209-4800-A454-4E545FA7AF7B}"/>
                </a:ext>
              </a:extLst>
            </p:cNvPr>
            <p:cNvSpPr txBox="1"/>
            <p:nvPr/>
          </p:nvSpPr>
          <p:spPr>
            <a:xfrm>
              <a:off x="2007615" y="3295774"/>
              <a:ext cx="1219201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Promoción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B29125F-C9D5-4D88-A589-2364822FE5B8}"/>
                </a:ext>
              </a:extLst>
            </p:cNvPr>
            <p:cNvSpPr txBox="1"/>
            <p:nvPr/>
          </p:nvSpPr>
          <p:spPr>
            <a:xfrm>
              <a:off x="1999344" y="3707812"/>
              <a:ext cx="1772996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Sensibilización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DAEADA4-683D-4194-8520-35CCC72133CF}"/>
              </a:ext>
            </a:extLst>
          </p:cNvPr>
          <p:cNvSpPr txBox="1"/>
          <p:nvPr/>
        </p:nvSpPr>
        <p:spPr>
          <a:xfrm>
            <a:off x="5351295" y="1945846"/>
            <a:ext cx="56262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marL="0" indent="0">
              <a:buNone/>
            </a:pPr>
            <a:r>
              <a:rPr lang="es-CO" b="1" dirty="0"/>
              <a:t>Poblaciones:</a:t>
            </a:r>
          </a:p>
          <a:p>
            <a:r>
              <a:rPr lang="es-CO" dirty="0"/>
              <a:t>ACFC (Población dispersa).</a:t>
            </a:r>
          </a:p>
          <a:p>
            <a:r>
              <a:rPr lang="es-CO" dirty="0"/>
              <a:t>Iniciativas por consolidar.</a:t>
            </a:r>
          </a:p>
          <a:p>
            <a:r>
              <a:rPr lang="es-CO" dirty="0"/>
              <a:t>OSCPR Potenciales PIDAR. </a:t>
            </a:r>
          </a:p>
          <a:p>
            <a:r>
              <a:rPr lang="es-CO" dirty="0"/>
              <a:t>OSCPR Beneficiarias PIDAR.</a:t>
            </a:r>
          </a:p>
          <a:p>
            <a:pPr marL="0" indent="0">
              <a:buNone/>
            </a:pPr>
            <a:r>
              <a:rPr lang="es-CO" b="1" dirty="0"/>
              <a:t>Estrategias:</a:t>
            </a:r>
          </a:p>
          <a:p>
            <a:r>
              <a:rPr lang="es-CO" dirty="0"/>
              <a:t>Encuentros Territoriales.</a:t>
            </a:r>
          </a:p>
          <a:p>
            <a:r>
              <a:rPr lang="es-CO" dirty="0"/>
              <a:t>Encuentros Locales.</a:t>
            </a:r>
          </a:p>
          <a:p>
            <a:r>
              <a:rPr lang="es-CO" dirty="0"/>
              <a:t>Escuelas de Asociatividad.</a:t>
            </a:r>
          </a:p>
          <a:p>
            <a:r>
              <a:rPr lang="es-CO" dirty="0"/>
              <a:t>Mesas técnicas.</a:t>
            </a:r>
          </a:p>
          <a:p>
            <a:pPr marL="0" indent="0">
              <a:buNone/>
            </a:pPr>
            <a:r>
              <a:rPr lang="es-CO" dirty="0"/>
              <a:t>Nota: Todas las estrategias desarrollan Promoción, Sensibilización y Capacitación básica.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187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F3978A4-6893-4FCD-BDCC-AEAB488949F5}"/>
              </a:ext>
            </a:extLst>
          </p:cNvPr>
          <p:cNvGrpSpPr/>
          <p:nvPr/>
        </p:nvGrpSpPr>
        <p:grpSpPr>
          <a:xfrm>
            <a:off x="1161757" y="1643247"/>
            <a:ext cx="3813313" cy="4337104"/>
            <a:chOff x="1773744" y="1840173"/>
            <a:chExt cx="2170848" cy="320471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9708545-CB61-49B8-AF58-8EB0DC8B4CA4}"/>
                </a:ext>
              </a:extLst>
            </p:cNvPr>
            <p:cNvSpPr txBox="1"/>
            <p:nvPr/>
          </p:nvSpPr>
          <p:spPr>
            <a:xfrm>
              <a:off x="1773744" y="1840173"/>
              <a:ext cx="2170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FOMENTO</a:t>
              </a:r>
            </a:p>
          </p:txBody>
        </p:sp>
        <p:sp>
          <p:nvSpPr>
            <p:cNvPr id="15" name="Triángulo rectángulo 14">
              <a:extLst>
                <a:ext uri="{FF2B5EF4-FFF2-40B4-BE49-F238E27FC236}">
                  <a16:creationId xmlns:a16="http://schemas.microsoft.com/office/drawing/2014/main" id="{7815267D-E02E-4416-8DF0-85868251AD65}"/>
                </a:ext>
              </a:extLst>
            </p:cNvPr>
            <p:cNvSpPr/>
            <p:nvPr/>
          </p:nvSpPr>
          <p:spPr>
            <a:xfrm>
              <a:off x="2036661" y="2357489"/>
              <a:ext cx="1766714" cy="1325563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7" name="Triángulo rectángulo 16">
              <a:extLst>
                <a:ext uri="{FF2B5EF4-FFF2-40B4-BE49-F238E27FC236}">
                  <a16:creationId xmlns:a16="http://schemas.microsoft.com/office/drawing/2014/main" id="{5A2EA593-6507-4B09-B263-776C1B36DFDB}"/>
                </a:ext>
              </a:extLst>
            </p:cNvPr>
            <p:cNvSpPr/>
            <p:nvPr/>
          </p:nvSpPr>
          <p:spPr>
            <a:xfrm rot="16200000" flipH="1" flipV="1">
              <a:off x="2252997" y="3505452"/>
              <a:ext cx="1319128" cy="1759745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97CB5D3-1209-4800-A454-4E545FA7AF7B}"/>
                </a:ext>
              </a:extLst>
            </p:cNvPr>
            <p:cNvSpPr txBox="1"/>
            <p:nvPr/>
          </p:nvSpPr>
          <p:spPr>
            <a:xfrm>
              <a:off x="2007615" y="3295774"/>
              <a:ext cx="1219201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Promoción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B29125F-C9D5-4D88-A589-2364822FE5B8}"/>
                </a:ext>
              </a:extLst>
            </p:cNvPr>
            <p:cNvSpPr txBox="1"/>
            <p:nvPr/>
          </p:nvSpPr>
          <p:spPr>
            <a:xfrm>
              <a:off x="1999344" y="3707812"/>
              <a:ext cx="1772996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Sensibilización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DAEADA4-683D-4194-8520-35CCC72133CF}"/>
              </a:ext>
            </a:extLst>
          </p:cNvPr>
          <p:cNvSpPr txBox="1"/>
          <p:nvPr/>
        </p:nvSpPr>
        <p:spPr>
          <a:xfrm>
            <a:off x="5690533" y="2589272"/>
            <a:ext cx="5296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marL="0" indent="0" algn="just">
              <a:buNone/>
            </a:pPr>
            <a:r>
              <a:rPr lang="es-CO" dirty="0"/>
              <a:t>Resumen: </a:t>
            </a:r>
          </a:p>
          <a:p>
            <a:pPr algn="just"/>
            <a:r>
              <a:rPr lang="es-CO" dirty="0"/>
              <a:t>Actividad con más de 100 asistentes.</a:t>
            </a:r>
          </a:p>
          <a:p>
            <a:pPr algn="just"/>
            <a:r>
              <a:rPr lang="es-CO" dirty="0"/>
              <a:t>Convocada: Entidades Territoriales, DPA Central y </a:t>
            </a:r>
            <a:r>
              <a:rPr lang="es-CO" dirty="0" err="1"/>
              <a:t>UTTs</a:t>
            </a:r>
            <a:r>
              <a:rPr lang="es-CO" dirty="0"/>
              <a:t>. </a:t>
            </a:r>
          </a:p>
          <a:p>
            <a:pPr algn="just"/>
            <a:r>
              <a:rPr lang="es-CO" dirty="0"/>
              <a:t>Los costos por operador. </a:t>
            </a:r>
          </a:p>
          <a:p>
            <a:pPr algn="just"/>
            <a:r>
              <a:rPr lang="es-CO" dirty="0"/>
              <a:t>Un día (8 horas).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70BB517-2584-467C-BAEA-B58AE033A517}"/>
              </a:ext>
            </a:extLst>
          </p:cNvPr>
          <p:cNvSpPr/>
          <p:nvPr/>
        </p:nvSpPr>
        <p:spPr>
          <a:xfrm>
            <a:off x="3175302" y="2165046"/>
            <a:ext cx="7356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/>
            <a:r>
              <a:rPr lang="es-CO" sz="2400" b="1" u="sng" dirty="0"/>
              <a:t>Estrategia</a:t>
            </a:r>
            <a:r>
              <a:rPr lang="es-CO" sz="2400" b="1" dirty="0"/>
              <a:t>: </a:t>
            </a:r>
            <a:r>
              <a:rPr lang="es-CO" sz="2400" b="1" dirty="0">
                <a:solidFill>
                  <a:srgbClr val="00B050"/>
                </a:solidFill>
              </a:rPr>
              <a:t>Encuentros territoriales (2020-2021):  </a:t>
            </a:r>
          </a:p>
        </p:txBody>
      </p:sp>
    </p:spTree>
    <p:extLst>
      <p:ext uri="{BB962C8B-B14F-4D97-AF65-F5344CB8AC3E}">
        <p14:creationId xmlns:p14="http://schemas.microsoft.com/office/powerpoint/2010/main" val="420078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F3978A4-6893-4FCD-BDCC-AEAB488949F5}"/>
              </a:ext>
            </a:extLst>
          </p:cNvPr>
          <p:cNvGrpSpPr/>
          <p:nvPr/>
        </p:nvGrpSpPr>
        <p:grpSpPr>
          <a:xfrm>
            <a:off x="1161757" y="1643247"/>
            <a:ext cx="3813313" cy="4337104"/>
            <a:chOff x="1773744" y="1840173"/>
            <a:chExt cx="2170848" cy="320471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9708545-CB61-49B8-AF58-8EB0DC8B4CA4}"/>
                </a:ext>
              </a:extLst>
            </p:cNvPr>
            <p:cNvSpPr txBox="1"/>
            <p:nvPr/>
          </p:nvSpPr>
          <p:spPr>
            <a:xfrm>
              <a:off x="1773744" y="1840173"/>
              <a:ext cx="2170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FOMENTO</a:t>
              </a:r>
            </a:p>
          </p:txBody>
        </p:sp>
        <p:sp>
          <p:nvSpPr>
            <p:cNvPr id="15" name="Triángulo rectángulo 14">
              <a:extLst>
                <a:ext uri="{FF2B5EF4-FFF2-40B4-BE49-F238E27FC236}">
                  <a16:creationId xmlns:a16="http://schemas.microsoft.com/office/drawing/2014/main" id="{7815267D-E02E-4416-8DF0-85868251AD65}"/>
                </a:ext>
              </a:extLst>
            </p:cNvPr>
            <p:cNvSpPr/>
            <p:nvPr/>
          </p:nvSpPr>
          <p:spPr>
            <a:xfrm>
              <a:off x="2036661" y="2357489"/>
              <a:ext cx="1766714" cy="1325563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7" name="Triángulo rectángulo 16">
              <a:extLst>
                <a:ext uri="{FF2B5EF4-FFF2-40B4-BE49-F238E27FC236}">
                  <a16:creationId xmlns:a16="http://schemas.microsoft.com/office/drawing/2014/main" id="{5A2EA593-6507-4B09-B263-776C1B36DFDB}"/>
                </a:ext>
              </a:extLst>
            </p:cNvPr>
            <p:cNvSpPr/>
            <p:nvPr/>
          </p:nvSpPr>
          <p:spPr>
            <a:xfrm rot="16200000" flipH="1" flipV="1">
              <a:off x="2252997" y="3505452"/>
              <a:ext cx="1319128" cy="1759745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97CB5D3-1209-4800-A454-4E545FA7AF7B}"/>
                </a:ext>
              </a:extLst>
            </p:cNvPr>
            <p:cNvSpPr txBox="1"/>
            <p:nvPr/>
          </p:nvSpPr>
          <p:spPr>
            <a:xfrm>
              <a:off x="2007615" y="3295774"/>
              <a:ext cx="1219201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Promoción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B29125F-C9D5-4D88-A589-2364822FE5B8}"/>
                </a:ext>
              </a:extLst>
            </p:cNvPr>
            <p:cNvSpPr txBox="1"/>
            <p:nvPr/>
          </p:nvSpPr>
          <p:spPr>
            <a:xfrm>
              <a:off x="1999344" y="3707812"/>
              <a:ext cx="1772996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Sensibilización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DAEADA4-683D-4194-8520-35CCC72133CF}"/>
              </a:ext>
            </a:extLst>
          </p:cNvPr>
          <p:cNvSpPr txBox="1"/>
          <p:nvPr/>
        </p:nvSpPr>
        <p:spPr>
          <a:xfrm>
            <a:off x="5690533" y="2589272"/>
            <a:ext cx="52963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marL="0" indent="0" algn="just">
              <a:buNone/>
            </a:pPr>
            <a:r>
              <a:rPr lang="es-CO" dirty="0"/>
              <a:t>Resumen: </a:t>
            </a:r>
          </a:p>
          <a:p>
            <a:pPr algn="just"/>
            <a:r>
              <a:rPr lang="es-CO" dirty="0"/>
              <a:t>Actividad por demanda.</a:t>
            </a:r>
          </a:p>
          <a:p>
            <a:pPr algn="just"/>
            <a:r>
              <a:rPr lang="es-CO" dirty="0"/>
              <a:t>Solicitada: Entidades Territoriales, otras.</a:t>
            </a:r>
          </a:p>
          <a:p>
            <a:pPr algn="just"/>
            <a:r>
              <a:rPr lang="es-CO" dirty="0"/>
              <a:t>Convocada: Solicitante.</a:t>
            </a:r>
          </a:p>
          <a:p>
            <a:pPr algn="just"/>
            <a:r>
              <a:rPr lang="es-CO" dirty="0"/>
              <a:t>Costos: Solicitante. </a:t>
            </a:r>
          </a:p>
          <a:p>
            <a:pPr algn="just"/>
            <a:r>
              <a:rPr lang="es-CO" dirty="0"/>
              <a:t>Un día (8 horas).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70BB517-2584-467C-BAEA-B58AE033A517}"/>
              </a:ext>
            </a:extLst>
          </p:cNvPr>
          <p:cNvSpPr/>
          <p:nvPr/>
        </p:nvSpPr>
        <p:spPr>
          <a:xfrm>
            <a:off x="3175302" y="2165046"/>
            <a:ext cx="8104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/>
            <a:r>
              <a:rPr lang="es-CO" sz="2400" b="1" u="sng" dirty="0"/>
              <a:t>Estrategia</a:t>
            </a:r>
            <a:r>
              <a:rPr lang="es-CO" sz="2400" b="1" dirty="0"/>
              <a:t>: </a:t>
            </a:r>
            <a:r>
              <a:rPr lang="es-CO" sz="2400" b="1" dirty="0">
                <a:solidFill>
                  <a:srgbClr val="00B050"/>
                </a:solidFill>
              </a:rPr>
              <a:t>Encuentros Locales de Asociatividad (2020): </a:t>
            </a:r>
          </a:p>
          <a:p>
            <a:pPr lvl="2" fontAlgn="base"/>
            <a:endParaRPr lang="es-CO" sz="2400" b="1" dirty="0">
              <a:solidFill>
                <a:srgbClr val="00B05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0CD24D7-2F97-40EC-9581-B0362861713C}"/>
              </a:ext>
            </a:extLst>
          </p:cNvPr>
          <p:cNvSpPr/>
          <p:nvPr/>
        </p:nvSpPr>
        <p:spPr>
          <a:xfrm>
            <a:off x="4370438" y="5300437"/>
            <a:ext cx="5233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 fontAlgn="base">
              <a:spcAft>
                <a:spcPts val="0"/>
              </a:spcAft>
            </a:pPr>
            <a:r>
              <a:rPr lang="es-CO" sz="1600" dirty="0"/>
              <a:t>Nota: Encuentros Locales de Participación (2021). </a:t>
            </a:r>
          </a:p>
        </p:txBody>
      </p:sp>
    </p:spTree>
    <p:extLst>
      <p:ext uri="{BB962C8B-B14F-4D97-AF65-F5344CB8AC3E}">
        <p14:creationId xmlns:p14="http://schemas.microsoft.com/office/powerpoint/2010/main" val="371214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F3978A4-6893-4FCD-BDCC-AEAB488949F5}"/>
              </a:ext>
            </a:extLst>
          </p:cNvPr>
          <p:cNvGrpSpPr/>
          <p:nvPr/>
        </p:nvGrpSpPr>
        <p:grpSpPr>
          <a:xfrm>
            <a:off x="1161757" y="1643247"/>
            <a:ext cx="3813313" cy="4337104"/>
            <a:chOff x="1773744" y="1840173"/>
            <a:chExt cx="2170848" cy="320471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9708545-CB61-49B8-AF58-8EB0DC8B4CA4}"/>
                </a:ext>
              </a:extLst>
            </p:cNvPr>
            <p:cNvSpPr txBox="1"/>
            <p:nvPr/>
          </p:nvSpPr>
          <p:spPr>
            <a:xfrm>
              <a:off x="1773744" y="1840173"/>
              <a:ext cx="2170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FOMENTO</a:t>
              </a:r>
            </a:p>
          </p:txBody>
        </p:sp>
        <p:sp>
          <p:nvSpPr>
            <p:cNvPr id="15" name="Triángulo rectángulo 14">
              <a:extLst>
                <a:ext uri="{FF2B5EF4-FFF2-40B4-BE49-F238E27FC236}">
                  <a16:creationId xmlns:a16="http://schemas.microsoft.com/office/drawing/2014/main" id="{7815267D-E02E-4416-8DF0-85868251AD65}"/>
                </a:ext>
              </a:extLst>
            </p:cNvPr>
            <p:cNvSpPr/>
            <p:nvPr/>
          </p:nvSpPr>
          <p:spPr>
            <a:xfrm>
              <a:off x="2036661" y="2357489"/>
              <a:ext cx="1766714" cy="1325563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7" name="Triángulo rectángulo 16">
              <a:extLst>
                <a:ext uri="{FF2B5EF4-FFF2-40B4-BE49-F238E27FC236}">
                  <a16:creationId xmlns:a16="http://schemas.microsoft.com/office/drawing/2014/main" id="{5A2EA593-6507-4B09-B263-776C1B36DFDB}"/>
                </a:ext>
              </a:extLst>
            </p:cNvPr>
            <p:cNvSpPr/>
            <p:nvPr/>
          </p:nvSpPr>
          <p:spPr>
            <a:xfrm rot="16200000" flipH="1" flipV="1">
              <a:off x="2252997" y="3505452"/>
              <a:ext cx="1319128" cy="1759745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97CB5D3-1209-4800-A454-4E545FA7AF7B}"/>
                </a:ext>
              </a:extLst>
            </p:cNvPr>
            <p:cNvSpPr txBox="1"/>
            <p:nvPr/>
          </p:nvSpPr>
          <p:spPr>
            <a:xfrm>
              <a:off x="2007615" y="3295774"/>
              <a:ext cx="1219201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Promoción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B29125F-C9D5-4D88-A589-2364822FE5B8}"/>
                </a:ext>
              </a:extLst>
            </p:cNvPr>
            <p:cNvSpPr txBox="1"/>
            <p:nvPr/>
          </p:nvSpPr>
          <p:spPr>
            <a:xfrm>
              <a:off x="1999344" y="3707812"/>
              <a:ext cx="1772996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Sensibilización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DAEADA4-683D-4194-8520-35CCC72133CF}"/>
              </a:ext>
            </a:extLst>
          </p:cNvPr>
          <p:cNvSpPr txBox="1"/>
          <p:nvPr/>
        </p:nvSpPr>
        <p:spPr>
          <a:xfrm>
            <a:off x="5690533" y="2589272"/>
            <a:ext cx="52963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marL="0" indent="0" algn="just">
              <a:buNone/>
            </a:pPr>
            <a:r>
              <a:rPr lang="es-CO" dirty="0"/>
              <a:t>Resumen: </a:t>
            </a:r>
          </a:p>
          <a:p>
            <a:pPr algn="just"/>
            <a:r>
              <a:rPr lang="es-CO" dirty="0"/>
              <a:t>Actividad por demanda.</a:t>
            </a:r>
          </a:p>
          <a:p>
            <a:pPr algn="just"/>
            <a:r>
              <a:rPr lang="es-CO" dirty="0"/>
              <a:t>Solicitada: Entidades Territoriales, otras.</a:t>
            </a:r>
          </a:p>
          <a:p>
            <a:pPr algn="just"/>
            <a:r>
              <a:rPr lang="es-CO" dirty="0"/>
              <a:t>Convocada: Solicitante.</a:t>
            </a:r>
          </a:p>
          <a:p>
            <a:pPr algn="just"/>
            <a:r>
              <a:rPr lang="es-CO" dirty="0"/>
              <a:t>Costos: Solicitante. </a:t>
            </a:r>
          </a:p>
          <a:p>
            <a:pPr algn="just"/>
            <a:r>
              <a:rPr lang="es-CO" dirty="0"/>
              <a:t>Desarrollo: 3 sesiones (una o varias jornadas por sesión).</a:t>
            </a:r>
          </a:p>
          <a:p>
            <a:pPr algn="just"/>
            <a:r>
              <a:rPr lang="es-CO" dirty="0"/>
              <a:t>Un día (8 horas).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70BB517-2584-467C-BAEA-B58AE033A517}"/>
              </a:ext>
            </a:extLst>
          </p:cNvPr>
          <p:cNvSpPr/>
          <p:nvPr/>
        </p:nvSpPr>
        <p:spPr>
          <a:xfrm>
            <a:off x="3175302" y="2165046"/>
            <a:ext cx="7524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/>
            <a:r>
              <a:rPr lang="es-CO" sz="2400" b="1" u="sng" dirty="0"/>
              <a:t>Estrategia</a:t>
            </a:r>
            <a:r>
              <a:rPr lang="es-CO" sz="2400" b="1" dirty="0"/>
              <a:t>: </a:t>
            </a:r>
            <a:r>
              <a:rPr lang="es-CO" sz="2400" b="1" dirty="0">
                <a:solidFill>
                  <a:srgbClr val="00B050"/>
                </a:solidFill>
              </a:rPr>
              <a:t>Escuelas de Asociatividad (2020-2021): </a:t>
            </a:r>
          </a:p>
          <a:p>
            <a:pPr lvl="2" fontAlgn="base"/>
            <a:endParaRPr lang="es-CO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5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77D8A-FB93-4732-A4E3-E73E2FF7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ADR-MIA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F3978A4-6893-4FCD-BDCC-AEAB488949F5}"/>
              </a:ext>
            </a:extLst>
          </p:cNvPr>
          <p:cNvGrpSpPr/>
          <p:nvPr/>
        </p:nvGrpSpPr>
        <p:grpSpPr>
          <a:xfrm>
            <a:off x="1161757" y="1643247"/>
            <a:ext cx="3813313" cy="4337104"/>
            <a:chOff x="1773744" y="1840173"/>
            <a:chExt cx="2170848" cy="320471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9708545-CB61-49B8-AF58-8EB0DC8B4CA4}"/>
                </a:ext>
              </a:extLst>
            </p:cNvPr>
            <p:cNvSpPr txBox="1"/>
            <p:nvPr/>
          </p:nvSpPr>
          <p:spPr>
            <a:xfrm>
              <a:off x="1773744" y="1840173"/>
              <a:ext cx="2170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>
                  <a:latin typeface="Eras Demi ITC" panose="020B0805030504020804" pitchFamily="34" charset="0"/>
                </a:rPr>
                <a:t>FOMENTO</a:t>
              </a:r>
            </a:p>
          </p:txBody>
        </p:sp>
        <p:sp>
          <p:nvSpPr>
            <p:cNvPr id="15" name="Triángulo rectángulo 14">
              <a:extLst>
                <a:ext uri="{FF2B5EF4-FFF2-40B4-BE49-F238E27FC236}">
                  <a16:creationId xmlns:a16="http://schemas.microsoft.com/office/drawing/2014/main" id="{7815267D-E02E-4416-8DF0-85868251AD65}"/>
                </a:ext>
              </a:extLst>
            </p:cNvPr>
            <p:cNvSpPr/>
            <p:nvPr/>
          </p:nvSpPr>
          <p:spPr>
            <a:xfrm>
              <a:off x="2036661" y="2357489"/>
              <a:ext cx="1766714" cy="1325563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7" name="Triángulo rectángulo 16">
              <a:extLst>
                <a:ext uri="{FF2B5EF4-FFF2-40B4-BE49-F238E27FC236}">
                  <a16:creationId xmlns:a16="http://schemas.microsoft.com/office/drawing/2014/main" id="{5A2EA593-6507-4B09-B263-776C1B36DFDB}"/>
                </a:ext>
              </a:extLst>
            </p:cNvPr>
            <p:cNvSpPr/>
            <p:nvPr/>
          </p:nvSpPr>
          <p:spPr>
            <a:xfrm rot="16200000" flipH="1" flipV="1">
              <a:off x="2252997" y="3505452"/>
              <a:ext cx="1319128" cy="1759745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Eras Demi ITC" panose="020B08050305040208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97CB5D3-1209-4800-A454-4E545FA7AF7B}"/>
                </a:ext>
              </a:extLst>
            </p:cNvPr>
            <p:cNvSpPr txBox="1"/>
            <p:nvPr/>
          </p:nvSpPr>
          <p:spPr>
            <a:xfrm>
              <a:off x="2007615" y="3295774"/>
              <a:ext cx="1219201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Promoción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7B29125F-C9D5-4D88-A589-2364822FE5B8}"/>
                </a:ext>
              </a:extLst>
            </p:cNvPr>
            <p:cNvSpPr txBox="1"/>
            <p:nvPr/>
          </p:nvSpPr>
          <p:spPr>
            <a:xfrm>
              <a:off x="1999344" y="3707812"/>
              <a:ext cx="1772996" cy="327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00B050"/>
                  </a:solidFill>
                  <a:latin typeface="Eras Demi ITC" panose="020B0805030504020804" pitchFamily="34" charset="0"/>
                </a:rPr>
                <a:t>Sensibilización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DAEADA4-683D-4194-8520-35CCC72133CF}"/>
              </a:ext>
            </a:extLst>
          </p:cNvPr>
          <p:cNvSpPr txBox="1"/>
          <p:nvPr/>
        </p:nvSpPr>
        <p:spPr>
          <a:xfrm>
            <a:off x="5467440" y="2671613"/>
            <a:ext cx="57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Font typeface="Arial" panose="020B0604020202020204" pitchFamily="34" charset="0"/>
              <a:buChar char="•"/>
              <a:defRPr sz="2400"/>
            </a:lvl1pPr>
          </a:lstStyle>
          <a:p>
            <a:pPr marL="0" indent="0" algn="just">
              <a:buNone/>
            </a:pPr>
            <a:r>
              <a:rPr lang="es-CO" dirty="0"/>
              <a:t>Resumen: </a:t>
            </a:r>
          </a:p>
          <a:p>
            <a:pPr algn="just"/>
            <a:r>
              <a:rPr lang="es-CO" dirty="0"/>
              <a:t>Actividad por demanda.</a:t>
            </a:r>
          </a:p>
          <a:p>
            <a:pPr algn="just"/>
            <a:r>
              <a:rPr lang="es-CO" dirty="0"/>
              <a:t>Solicitada: Entidades Territoriales, otras.</a:t>
            </a:r>
          </a:p>
          <a:p>
            <a:pPr algn="just"/>
            <a:r>
              <a:rPr lang="es-CO" dirty="0"/>
              <a:t>Convocada: Solicitante.</a:t>
            </a:r>
          </a:p>
          <a:p>
            <a:pPr algn="just"/>
            <a:r>
              <a:rPr lang="es-CO" dirty="0"/>
              <a:t>Costos: Solicitante. </a:t>
            </a:r>
          </a:p>
          <a:p>
            <a:pPr algn="just"/>
            <a:r>
              <a:rPr lang="es-CO" dirty="0"/>
              <a:t>Desarrollo: 3 sesiones (Una o varias jornadas por sesión).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70BB517-2584-467C-BAEA-B58AE033A517}"/>
              </a:ext>
            </a:extLst>
          </p:cNvPr>
          <p:cNvSpPr/>
          <p:nvPr/>
        </p:nvSpPr>
        <p:spPr>
          <a:xfrm>
            <a:off x="3175302" y="2165046"/>
            <a:ext cx="7524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fontAlgn="base"/>
            <a:r>
              <a:rPr lang="es-CO" sz="2400" b="1" u="sng" dirty="0"/>
              <a:t>Estrategia</a:t>
            </a:r>
            <a:r>
              <a:rPr lang="es-CO" sz="2400" b="1" dirty="0"/>
              <a:t>: </a:t>
            </a:r>
            <a:r>
              <a:rPr lang="es-CO" sz="2400" b="1" dirty="0">
                <a:solidFill>
                  <a:srgbClr val="00B050"/>
                </a:solidFill>
              </a:rPr>
              <a:t>Escuelas de Asociatividad (2020-2021): </a:t>
            </a:r>
          </a:p>
          <a:p>
            <a:pPr lvl="2" fontAlgn="base"/>
            <a:endParaRPr lang="es-CO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6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94509A74BAABC4CBBFCEA243117389D" ma:contentTypeVersion="0" ma:contentTypeDescription="Crear nuevo documento." ma:contentTypeScope="" ma:versionID="4426d6466c359451e1322fefd2bf71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0AD0C0-6E09-4E37-936D-C9CDC17C2850}"/>
</file>

<file path=customXml/itemProps2.xml><?xml version="1.0" encoding="utf-8"?>
<ds:datastoreItem xmlns:ds="http://schemas.openxmlformats.org/officeDocument/2006/customXml" ds:itemID="{53D71959-75C2-4EA2-9A24-50940691B588}"/>
</file>

<file path=customXml/itemProps3.xml><?xml version="1.0" encoding="utf-8"?>
<ds:datastoreItem xmlns:ds="http://schemas.openxmlformats.org/officeDocument/2006/customXml" ds:itemID="{1E956F13-F8D1-468F-A2AE-9A3D68A7FAC8}"/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828</Words>
  <Application>Microsoft Office PowerPoint</Application>
  <PresentationFormat>Panorámica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Eras Demi ITC</vt:lpstr>
      <vt:lpstr>Tema de Office</vt:lpstr>
      <vt:lpstr>Metodología Integral de Asociatividad-MIA</vt:lpstr>
      <vt:lpstr>¡No olvide!</vt:lpstr>
      <vt:lpstr>ADR-MIA</vt:lpstr>
      <vt:lpstr>ADR-MIA</vt:lpstr>
      <vt:lpstr>ADR-MIA</vt:lpstr>
      <vt:lpstr>ADR-MIA</vt:lpstr>
      <vt:lpstr>ADR-MIA</vt:lpstr>
      <vt:lpstr>ADR-MIA</vt:lpstr>
      <vt:lpstr>ADR-MIA</vt:lpstr>
      <vt:lpstr>ADR-MIA</vt:lpstr>
      <vt:lpstr>ADR-MIA</vt:lpstr>
      <vt:lpstr>ADR-MIA</vt:lpstr>
      <vt:lpstr>ADR-MIA</vt:lpstr>
      <vt:lpstr>ADR-MIA</vt:lpstr>
      <vt:lpstr>ADR-MIA</vt:lpstr>
      <vt:lpstr>ADR-MIA</vt:lpstr>
      <vt:lpstr>ADR-MIA</vt:lpstr>
      <vt:lpstr>ADR-MIA</vt:lpstr>
      <vt:lpstr>ADR-MIA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alexander chaparro reyes</dc:creator>
  <cp:lastModifiedBy>Diego Fernando Acosta Pelaez</cp:lastModifiedBy>
  <cp:revision>23</cp:revision>
  <dcterms:created xsi:type="dcterms:W3CDTF">2018-12-20T15:08:51Z</dcterms:created>
  <dcterms:modified xsi:type="dcterms:W3CDTF">2020-04-26T15:01:51Z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0x010100294509A74BAABC4CBBFCEA243117389D</vt:lpwstr>
  </property>
</Properties>
</file>